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38" r:id="rId1"/>
  </p:sldMasterIdLst>
  <p:notesMasterIdLst>
    <p:notesMasterId r:id="rId11"/>
  </p:notesMasterIdLst>
  <p:sldIdLst>
    <p:sldId id="534" r:id="rId2"/>
    <p:sldId id="561" r:id="rId3"/>
    <p:sldId id="563" r:id="rId4"/>
    <p:sldId id="565" r:id="rId5"/>
    <p:sldId id="566" r:id="rId6"/>
    <p:sldId id="567" r:id="rId7"/>
    <p:sldId id="572" r:id="rId8"/>
    <p:sldId id="574" r:id="rId9"/>
    <p:sldId id="573" r:id="rId10"/>
  </p:sldIdLst>
  <p:sldSz cx="10693400" cy="7561263"/>
  <p:notesSz cx="6718300" cy="9867900"/>
  <p:defaultTextStyle>
    <a:defPPr>
      <a:defRPr lang="ru-RU"/>
    </a:defPPr>
    <a:lvl1pPr marL="0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4514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29005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43512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58022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72525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087043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01554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16047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 userDrawn="1">
          <p15:clr>
            <a:srgbClr val="A4A3A4"/>
          </p15:clr>
        </p15:guide>
        <p15:guide id="2" orient="horz" pos="1116" userDrawn="1">
          <p15:clr>
            <a:srgbClr val="A4A3A4"/>
          </p15:clr>
        </p15:guide>
        <p15:guide id="3" orient="horz" pos="348" userDrawn="1">
          <p15:clr>
            <a:srgbClr val="A4A3A4"/>
          </p15:clr>
        </p15:guide>
        <p15:guide id="4" orient="horz" pos="4470" userDrawn="1">
          <p15:clr>
            <a:srgbClr val="A4A3A4"/>
          </p15:clr>
        </p15:guide>
        <p15:guide id="5" pos="4234" userDrawn="1">
          <p15:clr>
            <a:srgbClr val="A4A3A4"/>
          </p15:clr>
        </p15:guide>
        <p15:guide id="6" pos="1041" userDrawn="1">
          <p15:clr>
            <a:srgbClr val="A4A3A4"/>
          </p15:clr>
        </p15:guide>
        <p15:guide id="7" pos="2293" userDrawn="1">
          <p15:clr>
            <a:srgbClr val="A4A3A4"/>
          </p15:clr>
        </p15:guide>
        <p15:guide id="8" pos="7557" userDrawn="1">
          <p15:clr>
            <a:srgbClr val="A4A3A4"/>
          </p15:clr>
        </p15:guide>
        <p15:guide id="9" pos="8117" userDrawn="1">
          <p15:clr>
            <a:srgbClr val="A4A3A4"/>
          </p15:clr>
        </p15:guide>
        <p15:guide id="10" pos="762" userDrawn="1">
          <p15:clr>
            <a:srgbClr val="A4A3A4"/>
          </p15:clr>
        </p15:guide>
        <p15:guide id="11" orient="horz" pos="2381" userDrawn="1">
          <p15:clr>
            <a:srgbClr val="A4A3A4"/>
          </p15:clr>
        </p15:guide>
        <p15:guide id="12" orient="horz" pos="657" userDrawn="1">
          <p15:clr>
            <a:srgbClr val="A4A3A4"/>
          </p15:clr>
        </p15:guide>
        <p15:guide id="13" orient="horz" pos="4422" userDrawn="1">
          <p15:clr>
            <a:srgbClr val="A4A3A4"/>
          </p15:clr>
        </p15:guide>
        <p15:guide id="14" pos="2296" userDrawn="1">
          <p15:clr>
            <a:srgbClr val="A4A3A4"/>
          </p15:clr>
        </p15:guide>
        <p15:guide id="15" pos="7541" userDrawn="1">
          <p15:clr>
            <a:srgbClr val="A4A3A4"/>
          </p15:clr>
        </p15:guide>
        <p15:guide id="16" pos="8111" userDrawn="1">
          <p15:clr>
            <a:srgbClr val="A4A3A4"/>
          </p15:clr>
        </p15:guide>
        <p15:guide id="17" pos="756" userDrawn="1">
          <p15:clr>
            <a:srgbClr val="A4A3A4"/>
          </p15:clr>
        </p15:guide>
        <p15:guide id="18" orient="horz" pos="975" userDrawn="1">
          <p15:clr>
            <a:srgbClr val="A4A3A4"/>
          </p15:clr>
        </p15:guide>
        <p15:guide id="19" orient="horz" pos="340" userDrawn="1">
          <p15:clr>
            <a:srgbClr val="A4A3A4"/>
          </p15:clr>
        </p15:guide>
        <p15:guide id="20" orient="horz" pos="4468" userDrawn="1">
          <p15:clr>
            <a:srgbClr val="A4A3A4"/>
          </p15:clr>
        </p15:guide>
        <p15:guide id="21" pos="4634" userDrawn="1">
          <p15:clr>
            <a:srgbClr val="A4A3A4"/>
          </p15:clr>
        </p15:guide>
        <p15:guide id="22" pos="7656" userDrawn="1">
          <p15:clr>
            <a:srgbClr val="A4A3A4"/>
          </p15:clr>
        </p15:guide>
        <p15:guide id="23" pos="75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F527D"/>
    <a:srgbClr val="336699"/>
    <a:srgbClr val="4F81BD"/>
    <a:srgbClr val="FFFF99"/>
    <a:srgbClr val="FFFF66"/>
    <a:srgbClr val="FABF8E"/>
    <a:srgbClr val="F68E38"/>
    <a:srgbClr val="6699CC"/>
    <a:srgbClr val="576E89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43" autoAdjust="0"/>
    <p:restoredTop sz="99000" autoAdjust="0"/>
  </p:normalViewPr>
  <p:slideViewPr>
    <p:cSldViewPr showGuides="1">
      <p:cViewPr varScale="1">
        <p:scale>
          <a:sx n="82" d="100"/>
          <a:sy n="82" d="100"/>
        </p:scale>
        <p:origin x="-1254" y="-90"/>
      </p:cViewPr>
      <p:guideLst>
        <p:guide orient="horz" pos="2382"/>
        <p:guide orient="horz" pos="1116"/>
        <p:guide orient="horz" pos="348"/>
        <p:guide orient="horz" pos="4470"/>
        <p:guide orient="horz" pos="657"/>
        <p:guide orient="horz" pos="4422"/>
        <p:guide orient="horz" pos="975"/>
        <p:guide orient="horz" pos="340"/>
        <p:guide pos="3368"/>
        <p:guide pos="828"/>
        <p:guide pos="1824"/>
        <p:guide pos="6011"/>
        <p:guide pos="6457"/>
        <p:guide pos="606"/>
        <p:guide pos="1826"/>
        <p:guide pos="59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4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6404797963133991E-2"/>
          <c:y val="0.10348305181280841"/>
          <c:w val="0.75002516428834565"/>
          <c:h val="0.79627298795210877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проверок</c:v>
                </c:pt>
              </c:strCache>
            </c:strRef>
          </c:tx>
          <c:dLbls>
            <c:dLbl>
              <c:idx val="0"/>
              <c:layout>
                <c:manualLayout>
                  <c:x val="-3.4478207517460821E-2"/>
                  <c:y val="-5.1348021809109932E-2"/>
                </c:manualLayout>
              </c:layout>
              <c:showVal val="1"/>
            </c:dLbl>
            <c:dLbl>
              <c:idx val="1"/>
              <c:layout>
                <c:manualLayout>
                  <c:x val="-2.1177262676745457E-2"/>
                  <c:y val="-5.7943280563762953E-2"/>
                </c:manualLayout>
              </c:layout>
              <c:showVal val="1"/>
            </c:dLbl>
            <c:dLbl>
              <c:idx val="2"/>
              <c:layout>
                <c:manualLayout>
                  <c:x val="-3.0044594042600112E-2"/>
                  <c:y val="-6.1021173456113902E-2"/>
                </c:manualLayout>
              </c:layout>
              <c:showVal val="1"/>
            </c:dLbl>
            <c:dLbl>
              <c:idx val="3"/>
              <c:layout>
                <c:manualLayout>
                  <c:x val="-3.049995280390749E-2"/>
                  <c:y val="-5.4357708496524423E-2"/>
                </c:manualLayout>
              </c:layout>
              <c:showVal val="1"/>
            </c:dLbl>
            <c:dLbl>
              <c:idx val="4"/>
              <c:layout>
                <c:manualLayout>
                  <c:x val="-3.1826037708425292E-2"/>
                  <c:y val="-4.2417931059700063E-2"/>
                </c:manualLayout>
              </c:layout>
              <c:showVal val="1"/>
            </c:dLbl>
            <c:dLbl>
              <c:idx val="5"/>
              <c:layout>
                <c:manualLayout>
                  <c:x val="2.6521698090354253E-3"/>
                  <c:y val="-1.3395136124115605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2.455774956087861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rgbClr val="2F527D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638</c:v>
                </c:pt>
                <c:pt idx="1">
                  <c:v>389</c:v>
                </c:pt>
                <c:pt idx="2">
                  <c:v>275</c:v>
                </c:pt>
                <c:pt idx="3">
                  <c:v>260</c:v>
                </c:pt>
                <c:pt idx="4">
                  <c:v>247</c:v>
                </c:pt>
                <c:pt idx="5">
                  <c:v>128</c:v>
                </c:pt>
                <c:pt idx="6">
                  <c:v>74</c:v>
                </c:pt>
                <c:pt idx="7">
                  <c:v>62</c:v>
                </c:pt>
              </c:numCache>
            </c:numRef>
          </c:val>
        </c:ser>
        <c:marker val="1"/>
        <c:axId val="99898496"/>
        <c:axId val="99900032"/>
      </c:lineChart>
      <c:catAx>
        <c:axId val="99898496"/>
        <c:scaling>
          <c:orientation val="minMax"/>
        </c:scaling>
        <c:axPos val="b"/>
        <c:numFmt formatCode="General" sourceLinked="1"/>
        <c:tickLblPos val="nextTo"/>
        <c:crossAx val="99900032"/>
        <c:crosses val="autoZero"/>
        <c:auto val="1"/>
        <c:lblAlgn val="ctr"/>
        <c:lblOffset val="100"/>
      </c:catAx>
      <c:valAx>
        <c:axId val="99900032"/>
        <c:scaling>
          <c:orientation val="minMax"/>
        </c:scaling>
        <c:axPos val="l"/>
        <c:majorGridlines/>
        <c:numFmt formatCode="General" sourceLinked="1"/>
        <c:tickLblPos val="nextTo"/>
        <c:crossAx val="9989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770178835601393"/>
          <c:y val="0.48170421289336346"/>
          <c:w val="0.16434170221687991"/>
          <c:h val="0.1892178998395409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7512170584973594E-2"/>
          <c:y val="3.8408099559417541E-2"/>
          <c:w val="0.70083469487553063"/>
          <c:h val="0.842251387567103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всего по результатам КАР</c:v>
                </c:pt>
              </c:strCache>
            </c:strRef>
          </c:tx>
          <c:dLbls>
            <c:dLbl>
              <c:idx val="0"/>
              <c:layout>
                <c:manualLayout>
                  <c:x val="4.1666375038494916E-3"/>
                  <c:y val="1.20119302112529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1086.9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1085.9000000000001</c:v>
                </c:pt>
                <c:pt idx="1">
                  <c:v>1099.5999999999999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Поступления по результатам ВНП</c:v>
                </c:pt>
              </c:strCache>
            </c:strRef>
          </c:tx>
          <c:dLbls>
            <c:dLbl>
              <c:idx val="1"/>
              <c:layout>
                <c:manualLayout>
                  <c:x val="2.7777583358996613E-3"/>
                  <c:y val="-2.6426246464756609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561.29999999999995</c:v>
                </c:pt>
                <c:pt idx="1">
                  <c:v>368.3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Поступления по результатам побуждения плательщиков</c:v>
                </c:pt>
              </c:strCache>
            </c:strRef>
          </c:tx>
          <c:dLbls>
            <c:dLbl>
              <c:idx val="1"/>
              <c:layout>
                <c:manualLayout>
                  <c:x val="1.3888791679498335E-3"/>
                  <c:y val="-1.9219088338004744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 formatCode="0.0">
                  <c:v>358.8</c:v>
                </c:pt>
                <c:pt idx="1">
                  <c:v>677.9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Поступления по результатам КНП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3.603579063375907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4.8047720845012026E-3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166.8</c:v>
                </c:pt>
                <c:pt idx="1">
                  <c:v>53.4</c:v>
                </c:pt>
              </c:numCache>
            </c:numRef>
          </c:val>
        </c:ser>
        <c:axId val="100231808"/>
        <c:axId val="100258176"/>
      </c:barChart>
      <c:catAx>
        <c:axId val="100231808"/>
        <c:scaling>
          <c:orientation val="minMax"/>
        </c:scaling>
        <c:axPos val="b"/>
        <c:numFmt formatCode="General" sourceLinked="1"/>
        <c:tickLblPos val="nextTo"/>
        <c:crossAx val="100258176"/>
        <c:crosses val="autoZero"/>
        <c:auto val="1"/>
        <c:lblAlgn val="ctr"/>
        <c:lblOffset val="100"/>
      </c:catAx>
      <c:valAx>
        <c:axId val="100258176"/>
        <c:scaling>
          <c:orientation val="minMax"/>
        </c:scaling>
        <c:axPos val="l"/>
        <c:majorGridlines/>
        <c:numFmt formatCode="General" sourceLinked="1"/>
        <c:tickLblPos val="nextTo"/>
        <c:crossAx val="100231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59225744701684"/>
          <c:y val="2.6426246464756612E-2"/>
          <c:w val="0.25662998421708338"/>
          <c:h val="0.864370742267296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7512170584973594E-2"/>
          <c:y val="3.8408099559417541E-2"/>
          <c:w val="0.70083469487553063"/>
          <c:h val="0.842251387567103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Направлено материалов проверок</c:v>
                </c:pt>
              </c:strCache>
            </c:strRef>
          </c:tx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</c:v>
                </c:pt>
                <c:pt idx="1">
                  <c:v>55</c:v>
                </c:pt>
                <c:pt idx="2">
                  <c:v>54</c:v>
                </c:pt>
                <c:pt idx="3">
                  <c:v>32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возбуждено уголовных дел</c:v>
                </c:pt>
              </c:strCache>
            </c:strRef>
          </c:tx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4">
                  <c:v>19</c:v>
                </c:pt>
              </c:numCache>
            </c:numRef>
          </c:val>
        </c:ser>
        <c:axId val="101551488"/>
        <c:axId val="101553280"/>
      </c:barChart>
      <c:catAx>
        <c:axId val="101551488"/>
        <c:scaling>
          <c:orientation val="minMax"/>
        </c:scaling>
        <c:axPos val="b"/>
        <c:numFmt formatCode="General" sourceLinked="1"/>
        <c:tickLblPos val="nextTo"/>
        <c:crossAx val="101553280"/>
        <c:crosses val="autoZero"/>
        <c:auto val="1"/>
        <c:lblAlgn val="ctr"/>
        <c:lblOffset val="100"/>
      </c:catAx>
      <c:valAx>
        <c:axId val="101553280"/>
        <c:scaling>
          <c:orientation val="minMax"/>
        </c:scaling>
        <c:axPos val="l"/>
        <c:majorGridlines/>
        <c:numFmt formatCode="General" sourceLinked="1"/>
        <c:tickLblPos val="nextTo"/>
        <c:crossAx val="101551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336999422836469"/>
          <c:y val="0.35222819413776291"/>
          <c:w val="0.25663000577163553"/>
          <c:h val="0.418065110715001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4834091224465913E-2"/>
          <c:y val="3.5245969794922047E-2"/>
          <c:w val="0.74103569015722359"/>
          <c:h val="0.8767869179491963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ККТ</c:v>
                </c:pt>
              </c:strCache>
            </c:strRef>
          </c:tx>
          <c:dLbls>
            <c:dLbl>
              <c:idx val="0"/>
              <c:layout>
                <c:manualLayout>
                  <c:x val="-1.2400967210345467E-2"/>
                  <c:y val="-2.4250579835356438E-2"/>
                </c:manualLayout>
              </c:layout>
              <c:showVal val="1"/>
            </c:dLbl>
            <c:dLbl>
              <c:idx val="1"/>
              <c:layout>
                <c:manualLayout>
                  <c:x val="2.7557704911878814E-3"/>
                  <c:y val="-1.3227589001103525E-2"/>
                </c:manualLayout>
              </c:layout>
              <c:showVal val="1"/>
            </c:dLbl>
            <c:dLbl>
              <c:idx val="2"/>
              <c:layout>
                <c:manualLayout>
                  <c:x val="1.3778852455939407E-3"/>
                  <c:y val="-1.1022990834252929E-2"/>
                </c:manualLayout>
              </c:layout>
              <c:showVal val="1"/>
            </c:dLbl>
            <c:dLbl>
              <c:idx val="3"/>
              <c:layout>
                <c:manualLayout>
                  <c:x val="-5.9249065560539403E-2"/>
                  <c:y val="1.1022990834252929E-2"/>
                </c:manualLayout>
              </c:layout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rgbClr val="2F527D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 31.12.16</c:v>
                </c:pt>
                <c:pt idx="1">
                  <c:v>на 31.12.17</c:v>
                </c:pt>
                <c:pt idx="2">
                  <c:v>на 31.12.18</c:v>
                </c:pt>
                <c:pt idx="3">
                  <c:v>на 31.12.19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13529</c:v>
                </c:pt>
                <c:pt idx="1">
                  <c:v>11165</c:v>
                </c:pt>
                <c:pt idx="2">
                  <c:v>21388</c:v>
                </c:pt>
                <c:pt idx="3">
                  <c:v>29166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н/плательщиков</c:v>
                </c:pt>
              </c:strCache>
            </c:strRef>
          </c:tx>
          <c:dLbls>
            <c:dLbl>
              <c:idx val="0"/>
              <c:layout>
                <c:manualLayout>
                  <c:x val="2.4801934420690955E-2"/>
                  <c:y val="-1.54321871679541E-2"/>
                </c:manualLayout>
              </c:layout>
              <c:showVal val="1"/>
            </c:dLbl>
            <c:dLbl>
              <c:idx val="1"/>
              <c:layout>
                <c:manualLayout>
                  <c:x val="2.4801934420691008E-2"/>
                  <c:y val="-2.2045981668505884E-3"/>
                </c:manualLayout>
              </c:layout>
              <c:showVal val="1"/>
            </c:dLbl>
            <c:dLbl>
              <c:idx val="2"/>
              <c:layout>
                <c:manualLayout>
                  <c:x val="2.3424049175096988E-2"/>
                  <c:y val="-1.3227589001103525E-2"/>
                </c:manualLayout>
              </c:layout>
              <c:showVal val="1"/>
            </c:dLbl>
            <c:dLbl>
              <c:idx val="3"/>
              <c:layout>
                <c:manualLayout>
                  <c:x val="2.3424049175096988E-2"/>
                  <c:y val="-1.3227589001103525E-2"/>
                </c:manualLayout>
              </c:layout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rgbClr val="2F527D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 31.12.16</c:v>
                </c:pt>
                <c:pt idx="1">
                  <c:v>на 31.12.17</c:v>
                </c:pt>
                <c:pt idx="2">
                  <c:v>на 31.12.18</c:v>
                </c:pt>
                <c:pt idx="3">
                  <c:v>на 31.12.19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7419</c:v>
                </c:pt>
                <c:pt idx="1">
                  <c:v>3751</c:v>
                </c:pt>
                <c:pt idx="2">
                  <c:v>10756</c:v>
                </c:pt>
                <c:pt idx="3">
                  <c:v>17209</c:v>
                </c:pt>
              </c:numCache>
            </c:numRef>
          </c:val>
        </c:ser>
        <c:shape val="box"/>
        <c:axId val="101687680"/>
        <c:axId val="101689216"/>
        <c:axId val="0"/>
      </c:bar3DChart>
      <c:catAx>
        <c:axId val="101687680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solidFill>
                  <a:srgbClr val="2F527D"/>
                </a:solidFill>
              </a:defRPr>
            </a:pPr>
            <a:endParaRPr lang="ru-RU"/>
          </a:p>
        </c:txPr>
        <c:crossAx val="101689216"/>
        <c:crosses val="autoZero"/>
        <c:auto val="1"/>
        <c:lblAlgn val="ctr"/>
        <c:lblOffset val="100"/>
      </c:catAx>
      <c:valAx>
        <c:axId val="1016892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rgbClr val="2F527D"/>
                </a:solidFill>
              </a:defRPr>
            </a:pPr>
            <a:endParaRPr lang="ru-RU"/>
          </a:p>
        </c:txPr>
        <c:crossAx val="101687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275920760965906"/>
          <c:y val="0.16323608625151828"/>
          <c:w val="0.14897348091677767"/>
          <c:h val="0.261267796705497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899652664285931E-2"/>
          <c:y val="3.7450567961772631E-2"/>
          <c:w val="0.72143611361637561"/>
          <c:h val="0.8767869179491963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проверок 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rgbClr val="2F527D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 31.12.16</c:v>
                </c:pt>
                <c:pt idx="1">
                  <c:v>на 31.12.17</c:v>
                </c:pt>
                <c:pt idx="2">
                  <c:v>на 31.12.18</c:v>
                </c:pt>
                <c:pt idx="3">
                  <c:v>на 31.12.19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268</c:v>
                </c:pt>
                <c:pt idx="1">
                  <c:v>38</c:v>
                </c:pt>
                <c:pt idx="2">
                  <c:v>121</c:v>
                </c:pt>
                <c:pt idx="3">
                  <c:v>381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результативность</c:v>
                </c:pt>
              </c:strCache>
            </c:strRef>
          </c:tx>
          <c:dLbls>
            <c:dLbl>
              <c:idx val="0"/>
              <c:layout>
                <c:manualLayout>
                  <c:x val="-4.5416606170793671E-3"/>
                  <c:y val="-4.40919633370117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91</a:t>
                    </a:r>
                    <a:r>
                      <a:rPr lang="ru-RU" dirty="0" smtClean="0"/>
                      <a:t>.0%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0277737447195776E-2"/>
                  <c:y val="-5.07057578375635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81.6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3.0277737447195778E-3"/>
                  <c:y val="3.747816883645999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95.0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3.0277737447195776E-2"/>
                  <c:y val="-3.74781688364599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00</a:t>
                    </a:r>
                    <a:r>
                      <a:rPr lang="ru-RU" dirty="0" smtClean="0"/>
                      <a:t>.0%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 31.12.16</c:v>
                </c:pt>
                <c:pt idx="1">
                  <c:v>на 31.12.17</c:v>
                </c:pt>
                <c:pt idx="2">
                  <c:v>на 31.12.18</c:v>
                </c:pt>
                <c:pt idx="3">
                  <c:v>на 31.12.19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91</c:v>
                </c:pt>
                <c:pt idx="1">
                  <c:v>81.599999999999994</c:v>
                </c:pt>
                <c:pt idx="2" formatCode="0.0">
                  <c:v>95</c:v>
                </c:pt>
                <c:pt idx="3">
                  <c:v>100.5</c:v>
                </c:pt>
              </c:numCache>
            </c:numRef>
          </c:val>
        </c:ser>
        <c:marker val="1"/>
        <c:axId val="107957632"/>
        <c:axId val="107963520"/>
      </c:lineChart>
      <c:catAx>
        <c:axId val="107957632"/>
        <c:scaling>
          <c:orientation val="minMax"/>
        </c:scaling>
        <c:axPos val="b"/>
        <c:tickLblPos val="nextTo"/>
        <c:crossAx val="107963520"/>
        <c:crosses val="autoZero"/>
        <c:auto val="1"/>
        <c:lblAlgn val="ctr"/>
        <c:lblOffset val="100"/>
      </c:catAx>
      <c:valAx>
        <c:axId val="107963520"/>
        <c:scaling>
          <c:orientation val="minMax"/>
        </c:scaling>
        <c:axPos val="l"/>
        <c:majorGridlines/>
        <c:numFmt formatCode="General" sourceLinked="1"/>
        <c:tickLblPos val="nextTo"/>
        <c:crossAx val="107957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567779742855151"/>
          <c:y val="0.35062693043381826"/>
          <c:w val="0.18129444282425403"/>
          <c:h val="0.2237896278690371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0.75188</cdr:x>
      <cdr:y>0.81013</cdr:y>
    </cdr:from>
    <cdr:to>
      <cdr:x>0.88015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0" y="4608513"/>
          <a:ext cx="1228412" cy="10801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4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lang="ru-RU" sz="24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Годы</a:t>
          </a:r>
        </a:p>
      </cdr:txBody>
    </cdr:sp>
  </cdr:relSizeAnchor>
  <cdr:relSizeAnchor xmlns:cdr="http://schemas.openxmlformats.org/drawingml/2006/chartDrawing">
    <cdr:from>
      <cdr:x>0.03759</cdr:x>
      <cdr:y>0.07595</cdr:y>
    </cdr:from>
    <cdr:to>
      <cdr:x>0.13307</cdr:x>
      <cdr:y>0.23669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4320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0.06767</cdr:x>
      <cdr:y>0.10127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0"/>
          <a:ext cx="64807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Ед.</a:t>
          </a:r>
        </a:p>
      </cdr:txBody>
    </cdr:sp>
  </cdr:relSizeAnchor>
  <cdr:relSizeAnchor xmlns:cdr="http://schemas.openxmlformats.org/drawingml/2006/chartDrawing">
    <cdr:from>
      <cdr:x>0.82439</cdr:x>
      <cdr:y>0.83244</cdr:y>
    </cdr:from>
    <cdr:to>
      <cdr:x>0.90483</cdr:x>
      <cdr:y>0.99318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895230" y="4735428"/>
          <a:ext cx="770379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4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  </a:t>
          </a:r>
          <a:r>
            <a: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Годы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0.00017</cdr:x>
      <cdr:y>0.06279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rot="5400000">
          <a:off x="-177801" y="177801"/>
          <a:ext cx="357190" cy="15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0.7438</cdr:x>
      <cdr:y>0.82703</cdr:y>
    </cdr:from>
    <cdr:to>
      <cdr:x>0.84959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420" y="437201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8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80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0.7438</cdr:x>
      <cdr:y>0.82703</cdr:y>
    </cdr:from>
    <cdr:to>
      <cdr:x>0.84959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420" y="437201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8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Годы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3"/>
            <a:ext cx="2911263" cy="493395"/>
          </a:xfrm>
          <a:prstGeom prst="rect">
            <a:avLst/>
          </a:prstGeom>
        </p:spPr>
        <p:txBody>
          <a:bodyPr vert="horz" lIns="90205" tIns="45103" rIns="90205" bIns="4510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93" y="13"/>
            <a:ext cx="2911263" cy="493395"/>
          </a:xfrm>
          <a:prstGeom prst="rect">
            <a:avLst/>
          </a:prstGeom>
        </p:spPr>
        <p:txBody>
          <a:bodyPr vert="horz" lIns="90205" tIns="45103" rIns="90205" bIns="45103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27.02.2020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9775" y="741363"/>
            <a:ext cx="523875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05" tIns="45103" rIns="90205" bIns="4510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0" y="4687272"/>
            <a:ext cx="5374640" cy="4440555"/>
          </a:xfrm>
          <a:prstGeom prst="rect">
            <a:avLst/>
          </a:prstGeom>
        </p:spPr>
        <p:txBody>
          <a:bodyPr vert="horz" lIns="90205" tIns="45103" rIns="90205" bIns="4510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372808"/>
            <a:ext cx="2911263" cy="493395"/>
          </a:xfrm>
          <a:prstGeom prst="rect">
            <a:avLst/>
          </a:prstGeom>
        </p:spPr>
        <p:txBody>
          <a:bodyPr vert="horz" lIns="90205" tIns="45103" rIns="90205" bIns="4510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93" y="9372808"/>
            <a:ext cx="2911263" cy="493395"/>
          </a:xfrm>
          <a:prstGeom prst="rect">
            <a:avLst/>
          </a:prstGeom>
        </p:spPr>
        <p:txBody>
          <a:bodyPr vert="horz" lIns="90205" tIns="45103" rIns="90205" bIns="45103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4514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9005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3512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8022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2525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7043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1554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6047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8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41"/>
            <a:ext cx="9089390" cy="1620771"/>
          </a:xfrm>
        </p:spPr>
        <p:txBody>
          <a:bodyPr>
            <a:normAutofit/>
          </a:bodyPr>
          <a:lstStyle>
            <a:lvl1pPr>
              <a:defRPr sz="5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2" y="5364911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3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6072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982"/>
            <a:ext cx="6416040" cy="62485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68" indent="0">
              <a:buNone/>
              <a:defRPr sz="3200"/>
            </a:lvl2pPr>
            <a:lvl3pPr marL="1040930" indent="0">
              <a:buNone/>
              <a:defRPr sz="2900"/>
            </a:lvl3pPr>
            <a:lvl4pPr marL="1561397" indent="0">
              <a:buNone/>
              <a:defRPr sz="2400"/>
            </a:lvl4pPr>
            <a:lvl5pPr marL="2081858" indent="0">
              <a:buNone/>
              <a:defRPr sz="2400"/>
            </a:lvl5pPr>
            <a:lvl6pPr marL="2602319" indent="0">
              <a:buNone/>
              <a:defRPr sz="2400"/>
            </a:lvl6pPr>
            <a:lvl7pPr marL="3122787" indent="0">
              <a:buNone/>
              <a:defRPr sz="2400"/>
            </a:lvl7pPr>
            <a:lvl8pPr marL="3643249" indent="0">
              <a:buNone/>
              <a:defRPr sz="2400"/>
            </a:lvl8pPr>
            <a:lvl9pPr marL="4163714" indent="0">
              <a:buNone/>
              <a:defRPr sz="24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68" indent="0">
              <a:buNone/>
              <a:defRPr sz="1400"/>
            </a:lvl2pPr>
            <a:lvl3pPr marL="1040930" indent="0">
              <a:buNone/>
              <a:defRPr sz="1100"/>
            </a:lvl3pPr>
            <a:lvl4pPr marL="1561397" indent="0">
              <a:buNone/>
              <a:defRPr sz="1100"/>
            </a:lvl4pPr>
            <a:lvl5pPr marL="2081858" indent="0">
              <a:buNone/>
              <a:defRPr sz="1100"/>
            </a:lvl5pPr>
            <a:lvl6pPr marL="2602319" indent="0">
              <a:buNone/>
              <a:defRPr sz="1100"/>
            </a:lvl6pPr>
            <a:lvl7pPr marL="3122787" indent="0">
              <a:buNone/>
              <a:defRPr sz="1100"/>
            </a:lvl7pPr>
            <a:lvl8pPr marL="3643249" indent="0">
              <a:buNone/>
              <a:defRPr sz="1100"/>
            </a:lvl8pPr>
            <a:lvl9pPr marL="416371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290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8596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25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8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8625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920253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4670" y="302803"/>
            <a:ext cx="9624060" cy="64515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E45BB-8E99-48FE-B486-92CD9A88E3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2" y="2114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80" y="1771667"/>
            <a:ext cx="8561139" cy="5324475"/>
          </a:xfrm>
        </p:spPr>
        <p:txBody>
          <a:bodyPr/>
          <a:lstStyle>
            <a:lvl1pPr marL="362798" indent="0">
              <a:buFontTx/>
              <a:buNone/>
              <a:defRPr b="1">
                <a:latin typeface="+mj-lt"/>
              </a:defRPr>
            </a:lvl1pPr>
            <a:lvl2pPr marL="359625" indent="3175">
              <a:defRPr>
                <a:latin typeface="+mj-lt"/>
              </a:defRPr>
            </a:lvl2pPr>
            <a:lvl3pPr marL="627368" indent="-259821">
              <a:tabLst/>
              <a:defRPr>
                <a:latin typeface="+mj-lt"/>
              </a:defRPr>
            </a:lvl3pPr>
            <a:lvl4pPr marL="0" indent="359625">
              <a:lnSpc>
                <a:spcPts val="1798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798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80" y="5652845"/>
            <a:ext cx="1080120" cy="415498"/>
          </a:xfrm>
          <a:prstGeom prst="rect">
            <a:avLst/>
          </a:prstGeom>
          <a:noFill/>
        </p:spPr>
        <p:txBody>
          <a:bodyPr wrap="square" lIns="91254" tIns="45626" rIns="91254" bIns="45626" rtlCol="0">
            <a:noAutofit/>
          </a:bodyPr>
          <a:lstStyle/>
          <a:p>
            <a:pPr defTabSz="104093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7" y="552470"/>
            <a:ext cx="8580438" cy="1219199"/>
          </a:xfrm>
        </p:spPr>
        <p:txBody>
          <a:bodyPr/>
          <a:lstStyle>
            <a:lvl1pPr marL="0" marR="0" indent="0" defTabSz="10409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9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930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4" y="521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80" y="1771667"/>
            <a:ext cx="8561139" cy="5324475"/>
          </a:xfrm>
        </p:spPr>
        <p:txBody>
          <a:bodyPr/>
          <a:lstStyle>
            <a:lvl1pPr marL="362798" indent="0">
              <a:buFontTx/>
              <a:buNone/>
              <a:defRPr b="1">
                <a:latin typeface="+mj-lt"/>
              </a:defRPr>
            </a:lvl1pPr>
            <a:lvl2pPr marL="362798" indent="0">
              <a:defRPr>
                <a:latin typeface="+mj-lt"/>
              </a:defRPr>
            </a:lvl2pPr>
            <a:lvl3pPr marL="627368" indent="-259821">
              <a:defRPr>
                <a:latin typeface="+mj-lt"/>
              </a:defRPr>
            </a:lvl3pPr>
            <a:lvl4pPr marL="0" indent="359625">
              <a:defRPr>
                <a:latin typeface="+mj-lt"/>
              </a:defRPr>
            </a:lvl4pPr>
            <a:lvl5pPr marL="143217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8" y="552470"/>
            <a:ext cx="8581268" cy="1219199"/>
          </a:xfrm>
        </p:spPr>
        <p:txBody>
          <a:bodyPr/>
          <a:lstStyle>
            <a:lvl1pPr marL="0" marR="0" indent="0" defTabSz="10409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9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011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4" y="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80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80" y="3781425"/>
            <a:ext cx="8561139" cy="3314700"/>
          </a:xfrm>
        </p:spPr>
        <p:txBody>
          <a:bodyPr anchor="t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204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9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3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8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3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32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7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127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2" y="211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002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692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91" y="1771650"/>
            <a:ext cx="4297419" cy="62625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20468" indent="0">
              <a:buNone/>
              <a:defRPr sz="2400" b="1"/>
            </a:lvl2pPr>
            <a:lvl3pPr marL="1040930" indent="0">
              <a:buNone/>
              <a:defRPr sz="2100" b="1"/>
            </a:lvl3pPr>
            <a:lvl4pPr marL="1561397" indent="0">
              <a:buNone/>
              <a:defRPr sz="1800" b="1"/>
            </a:lvl4pPr>
            <a:lvl5pPr marL="2081858" indent="0">
              <a:buNone/>
              <a:defRPr sz="1800" b="1"/>
            </a:lvl5pPr>
            <a:lvl6pPr marL="2602319" indent="0">
              <a:buNone/>
              <a:defRPr sz="1800" b="1"/>
            </a:lvl6pPr>
            <a:lvl7pPr marL="3122787" indent="0">
              <a:buNone/>
              <a:defRPr sz="1800" b="1"/>
            </a:lvl7pPr>
            <a:lvl8pPr marL="3643249" indent="0">
              <a:buNone/>
              <a:defRPr sz="1800" b="1"/>
            </a:lvl8pPr>
            <a:lvl9pPr marL="416371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91" y="2397901"/>
            <a:ext cx="4297419" cy="469822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18" y="1771650"/>
            <a:ext cx="4195762" cy="62625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20468" indent="0">
              <a:buNone/>
              <a:defRPr sz="2400" b="1"/>
            </a:lvl2pPr>
            <a:lvl3pPr marL="1040930" indent="0">
              <a:buNone/>
              <a:defRPr sz="2100" b="1"/>
            </a:lvl3pPr>
            <a:lvl4pPr marL="1561397" indent="0">
              <a:buNone/>
              <a:defRPr sz="1800" b="1"/>
            </a:lvl4pPr>
            <a:lvl5pPr marL="2081858" indent="0">
              <a:buNone/>
              <a:defRPr sz="1800" b="1"/>
            </a:lvl5pPr>
            <a:lvl6pPr marL="2602319" indent="0">
              <a:buNone/>
              <a:defRPr sz="1800" b="1"/>
            </a:lvl6pPr>
            <a:lvl7pPr marL="3122787" indent="0">
              <a:buNone/>
              <a:defRPr sz="1800" b="1"/>
            </a:lvl7pPr>
            <a:lvl8pPr marL="3643249" indent="0">
              <a:buNone/>
              <a:defRPr sz="1800" b="1"/>
            </a:lvl8pPr>
            <a:lvl9pPr marL="416371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18" y="2412479"/>
            <a:ext cx="4195762" cy="468364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862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2" y="211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17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87" y="6474804"/>
            <a:ext cx="663576" cy="720080"/>
          </a:xfrm>
          <a:prstGeom prst="rect">
            <a:avLst/>
          </a:prstGeom>
        </p:spPr>
        <p:txBody>
          <a:bodyPr vert="horz" lIns="104091" tIns="52047" rIns="104091" bIns="52047" rtlCol="0" anchor="ctr">
            <a:normAutofit/>
          </a:bodyPr>
          <a:lstStyle>
            <a:lvl1pPr algn="ctr">
              <a:defRPr sz="29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016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6" y="301050"/>
            <a:ext cx="3518055" cy="128121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7" y="301051"/>
            <a:ext cx="5977906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6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68" indent="0">
              <a:buNone/>
              <a:defRPr sz="1400"/>
            </a:lvl2pPr>
            <a:lvl3pPr marL="1040930" indent="0">
              <a:buNone/>
              <a:defRPr sz="1100"/>
            </a:lvl3pPr>
            <a:lvl4pPr marL="1561397" indent="0">
              <a:buNone/>
              <a:defRPr sz="1100"/>
            </a:lvl4pPr>
            <a:lvl5pPr marL="2081858" indent="0">
              <a:buNone/>
              <a:defRPr sz="1100"/>
            </a:lvl5pPr>
            <a:lvl6pPr marL="2602319" indent="0">
              <a:buNone/>
              <a:defRPr sz="1100"/>
            </a:lvl6pPr>
            <a:lvl7pPr marL="3122787" indent="0">
              <a:buNone/>
              <a:defRPr sz="1100"/>
            </a:lvl7pPr>
            <a:lvl8pPr marL="3643249" indent="0">
              <a:buNone/>
              <a:defRPr sz="1100"/>
            </a:lvl8pPr>
            <a:lvl9pPr marL="416371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347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77" y="540277"/>
            <a:ext cx="8588251" cy="1224136"/>
          </a:xfrm>
          <a:prstGeom prst="rect">
            <a:avLst/>
          </a:prstGeom>
        </p:spPr>
        <p:txBody>
          <a:bodyPr vert="horz" lIns="104091" tIns="52047" rIns="104091" bIns="52047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77" y="1764295"/>
            <a:ext cx="8588251" cy="5331830"/>
          </a:xfrm>
          <a:prstGeom prst="rect">
            <a:avLst/>
          </a:prstGeom>
        </p:spPr>
        <p:txBody>
          <a:bodyPr vert="horz" lIns="104091" tIns="52047" rIns="104091" bIns="5204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722" y="7008284"/>
            <a:ext cx="2495125" cy="402567"/>
          </a:xfrm>
          <a:prstGeom prst="rect">
            <a:avLst/>
          </a:prstGeom>
        </p:spPr>
        <p:txBody>
          <a:bodyPr vert="horz" lIns="104091" tIns="52047" rIns="104091" bIns="52047" rtlCol="0" anchor="ctr"/>
          <a:lstStyle>
            <a:lvl1pPr algn="l" defTabSz="1040930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84"/>
            <a:ext cx="3386243" cy="402567"/>
          </a:xfrm>
          <a:prstGeom prst="rect">
            <a:avLst/>
          </a:prstGeom>
        </p:spPr>
        <p:txBody>
          <a:bodyPr vert="horz" lIns="104091" tIns="52047" rIns="104091" bIns="52047" rtlCol="0" anchor="ctr"/>
          <a:lstStyle>
            <a:lvl1pPr algn="ctr" defTabSz="1040930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9" cy="696626"/>
          </a:xfrm>
          <a:prstGeom prst="rect">
            <a:avLst/>
          </a:prstGeom>
        </p:spPr>
        <p:txBody>
          <a:bodyPr vert="horz" lIns="104091" tIns="52047" rIns="104091" bIns="52047" rtlCol="0" anchor="ctr">
            <a:normAutofit/>
          </a:bodyPr>
          <a:lstStyle>
            <a:lvl1pPr algn="ctr" defTabSz="1040930">
              <a:lnSpc>
                <a:spcPts val="2399"/>
              </a:lnSpc>
              <a:defRPr sz="29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493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  <p:sldLayoutId id="2147484052" r:id="rId14"/>
  </p:sldLayoutIdLst>
  <p:hf hdr="0" ftr="0" dt="0"/>
  <p:txStyles>
    <p:titleStyle>
      <a:lvl1pPr algn="l" defTabSz="1040930" rtl="0" eaLnBrk="1" latinLnBrk="0" hangingPunct="1">
        <a:lnSpc>
          <a:spcPts val="5197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98" indent="0" algn="l" defTabSz="104093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98" indent="0" algn="l" defTabSz="104093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334" indent="-259821" algn="l" defTabSz="104093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625" algn="just" defTabSz="1040930" rtl="0" eaLnBrk="1" latinLnBrk="0" hangingPunct="1">
        <a:lnSpc>
          <a:spcPts val="1798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173" indent="0" algn="l" defTabSz="1040930" rtl="0" eaLnBrk="1" latinLnBrk="0" hangingPunct="1">
        <a:lnSpc>
          <a:spcPts val="1798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551" indent="-260234" algn="l" defTabSz="10409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012" indent="-260234" algn="l" defTabSz="10409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480" indent="-260234" algn="l" defTabSz="10409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944" indent="-260234" algn="l" defTabSz="10409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68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930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397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858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319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787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3249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714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1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251"/>
            <a:ext cx="10693400" cy="754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988982" y="4137821"/>
            <a:ext cx="9022556" cy="125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87" tIns="52144" rIns="104287" bIns="52144">
            <a:spAutoFit/>
          </a:bodyPr>
          <a:lstStyle/>
          <a:p>
            <a:pPr algn="ctr"/>
            <a:r>
              <a:rPr lang="ru-RU" sz="2500" b="1" dirty="0">
                <a:solidFill>
                  <a:schemeClr val="bg1"/>
                </a:solidFill>
                <a:cs typeface="Arial" charset="0"/>
              </a:rPr>
              <a:t>Доклад </a:t>
            </a:r>
            <a:endParaRPr lang="ru-RU" sz="2500" b="1" dirty="0" smtClean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sz="2500" b="1" dirty="0" smtClean="0">
                <a:solidFill>
                  <a:schemeClr val="bg1"/>
                </a:solidFill>
                <a:cs typeface="Arial" charset="0"/>
              </a:rPr>
              <a:t>Начальника контрольного отдела УФНС России </a:t>
            </a:r>
          </a:p>
          <a:p>
            <a:pPr algn="ctr"/>
            <a:r>
              <a:rPr lang="ru-RU" sz="2500" b="1" dirty="0" smtClean="0">
                <a:solidFill>
                  <a:schemeClr val="bg1"/>
                </a:solidFill>
                <a:cs typeface="Arial" charset="0"/>
              </a:rPr>
              <a:t>по Пензенской области  Р.Р. </a:t>
            </a:r>
            <a:r>
              <a:rPr lang="ru-RU" sz="2500" b="1" dirty="0" err="1" smtClean="0">
                <a:solidFill>
                  <a:schemeClr val="bg1"/>
                </a:solidFill>
                <a:cs typeface="Arial" charset="0"/>
              </a:rPr>
              <a:t>Шпедта</a:t>
            </a:r>
            <a:endParaRPr lang="ru-RU" sz="2500" b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631792" y="5852333"/>
            <a:ext cx="9607351" cy="87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87" tIns="52144" rIns="104287" bIns="52144">
            <a:spAutoFit/>
          </a:bodyPr>
          <a:lstStyle/>
          <a:p>
            <a:pPr algn="ctr"/>
            <a:r>
              <a:rPr lang="ru-RU" sz="2500" b="1" i="1" dirty="0" smtClean="0">
                <a:solidFill>
                  <a:schemeClr val="bg1"/>
                </a:solidFill>
                <a:cs typeface="Arial" charset="0"/>
              </a:rPr>
              <a:t>«Итоги налогового контроля за 20</a:t>
            </a:r>
            <a:r>
              <a:rPr lang="en-US" sz="2500" b="1" i="1" dirty="0" smtClean="0">
                <a:solidFill>
                  <a:schemeClr val="bg1"/>
                </a:solidFill>
                <a:cs typeface="Arial" charset="0"/>
              </a:rPr>
              <a:t>19</a:t>
            </a:r>
            <a:r>
              <a:rPr lang="ru-RU" sz="2500" b="1" i="1" dirty="0" smtClean="0">
                <a:solidFill>
                  <a:schemeClr val="bg1"/>
                </a:solidFill>
                <a:cs typeface="Arial" charset="0"/>
              </a:rPr>
              <a:t> год. Итоги перехода на новый порядок применения ККТ»</a:t>
            </a:r>
            <a:endParaRPr lang="ru-RU" sz="2500" b="1" dirty="0">
              <a:solidFill>
                <a:schemeClr val="bg1"/>
              </a:solidFill>
              <a:latin typeface="Palatino Linotype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" y="1751"/>
            <a:ext cx="10691543" cy="755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-914400" y="1143000"/>
            <a:ext cx="11822113" cy="5614987"/>
            <a:chOff x="-770566" y="1070368"/>
            <a:chExt cx="9808572" cy="3249391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91374783"/>
                </p:ext>
              </p:extLst>
            </p:nvPr>
          </p:nvGraphicFramePr>
          <p:xfrm>
            <a:off x="-770566" y="1070368"/>
            <a:ext cx="9808572" cy="3249391"/>
          </p:xfrm>
          <a:graphic>
            <a:graphicData uri="http://schemas.openxmlformats.org/presentationml/2006/ole">
              <p:oleObj spid="_x0000_s2050" name="Worksheet" r:id="rId4" imgW="8185208" imgH="3022560" progId="Excel.Sheet.8">
                <p:embed/>
              </p:oleObj>
            </a:graphicData>
          </a:graphic>
        </p:graphicFrame>
        <p:sp>
          <p:nvSpPr>
            <p:cNvPr id="3" name="Text Box 23"/>
            <p:cNvSpPr txBox="1">
              <a:spLocks noChangeArrowheads="1"/>
            </p:cNvSpPr>
            <p:nvPr/>
          </p:nvSpPr>
          <p:spPr bwMode="auto">
            <a:xfrm>
              <a:off x="1815781" y="1565208"/>
              <a:ext cx="1860997" cy="21372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91428" tIns="45714" rIns="91428" bIns="45714">
              <a:spAutoFit/>
            </a:bodyPr>
            <a:lstStyle/>
            <a:p>
              <a:pPr algn="ctr" defTabSz="1093567">
                <a:spcBef>
                  <a:spcPct val="50000"/>
                </a:spcBef>
                <a:defRPr/>
              </a:pPr>
              <a:r>
                <a:rPr lang="ru-RU" sz="1800" b="1" dirty="0" smtClean="0">
                  <a:solidFill>
                    <a:schemeClr val="accent3">
                      <a:lumMod val="50000"/>
                    </a:schemeClr>
                  </a:solidFill>
                  <a:latin typeface="Palatino Linotype" pitchFamily="18" charset="0"/>
                  <a:cs typeface="Arial" charset="0"/>
                </a:rPr>
                <a:t> </a:t>
              </a:r>
              <a:r>
                <a:rPr lang="ru-RU" sz="1800" b="1" dirty="0" smtClean="0">
                  <a:solidFill>
                    <a:schemeClr val="tx2"/>
                  </a:solidFill>
                  <a:latin typeface="Palatino Linotype" pitchFamily="18" charset="0"/>
                  <a:cs typeface="Arial" charset="0"/>
                </a:rPr>
                <a:t>54 180 млн.руб</a:t>
              </a:r>
              <a:r>
                <a:rPr lang="ru-RU" sz="1800" b="1" dirty="0">
                  <a:solidFill>
                    <a:schemeClr val="tx2"/>
                  </a:solidFill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4" name="Text Box 23"/>
            <p:cNvSpPr txBox="1">
              <a:spLocks noChangeArrowheads="1"/>
            </p:cNvSpPr>
            <p:nvPr/>
          </p:nvSpPr>
          <p:spPr bwMode="auto">
            <a:xfrm>
              <a:off x="4656271" y="1560283"/>
              <a:ext cx="1771527" cy="21372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91428" tIns="45714" rIns="91428" bIns="45714">
              <a:spAutoFit/>
            </a:bodyPr>
            <a:lstStyle/>
            <a:p>
              <a:pPr algn="ctr" defTabSz="1093567">
                <a:spcBef>
                  <a:spcPct val="50000"/>
                </a:spcBef>
                <a:defRPr/>
              </a:pPr>
              <a:r>
                <a:rPr lang="ru-RU" sz="1800" b="1" dirty="0" smtClean="0">
                  <a:solidFill>
                    <a:schemeClr val="tx2"/>
                  </a:solidFill>
                  <a:latin typeface="Palatino Linotype" pitchFamily="18" charset="0"/>
                  <a:cs typeface="Arial" charset="0"/>
                </a:rPr>
                <a:t>54 594 млн.руб</a:t>
              </a:r>
              <a:r>
                <a:rPr lang="ru-RU" sz="1600" b="1" dirty="0">
                  <a:solidFill>
                    <a:schemeClr val="tx2"/>
                  </a:solidFill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5" name="Text Box 27"/>
            <p:cNvSpPr txBox="1">
              <a:spLocks noChangeArrowheads="1"/>
            </p:cNvSpPr>
            <p:nvPr/>
          </p:nvSpPr>
          <p:spPr bwMode="auto">
            <a:xfrm>
              <a:off x="3550449" y="1596612"/>
              <a:ext cx="1085850" cy="213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solidFill>
                    <a:schemeClr val="tx2"/>
                  </a:solidFill>
                  <a:latin typeface="Palatino Linotype" pitchFamily="18" charset="0"/>
                  <a:cs typeface="Arial" charset="0"/>
                </a:rPr>
                <a:t>+</a:t>
              </a:r>
              <a:r>
                <a:rPr lang="ru-RU" sz="1800" b="1" dirty="0" smtClean="0">
                  <a:solidFill>
                    <a:schemeClr val="tx2"/>
                  </a:solidFill>
                  <a:latin typeface="Palatino Linotype" pitchFamily="18" charset="0"/>
                  <a:cs typeface="Arial" charset="0"/>
                </a:rPr>
                <a:t>0,8</a:t>
              </a:r>
              <a:r>
                <a:rPr lang="en-US" sz="1800" b="1" dirty="0" smtClean="0">
                  <a:solidFill>
                    <a:schemeClr val="tx2"/>
                  </a:solidFill>
                </a:rPr>
                <a:t> </a:t>
              </a:r>
              <a:r>
                <a:rPr lang="en-US" sz="1800" b="1" dirty="0">
                  <a:solidFill>
                    <a:schemeClr val="tx2"/>
                  </a:solidFill>
                  <a:latin typeface="Palatino Linotype" pitchFamily="18" charset="0"/>
                  <a:cs typeface="Arial" charset="0"/>
                </a:rPr>
                <a:t>%</a:t>
              </a:r>
              <a:endParaRPr lang="ru-RU" sz="1800" b="1" dirty="0">
                <a:solidFill>
                  <a:schemeClr val="tx2"/>
                </a:solidFill>
                <a:latin typeface="Palatino Linotype" pitchFamily="18" charset="0"/>
                <a:cs typeface="Arial" charset="0"/>
              </a:endParaRPr>
            </a:p>
          </p:txBody>
        </p:sp>
        <p:sp>
          <p:nvSpPr>
            <p:cNvPr id="1039" name="Text Box 21"/>
            <p:cNvSpPr txBox="1">
              <a:spLocks noChangeArrowheads="1"/>
            </p:cNvSpPr>
            <p:nvPr/>
          </p:nvSpPr>
          <p:spPr bwMode="auto">
            <a:xfrm>
              <a:off x="3661054" y="2279409"/>
              <a:ext cx="940902" cy="21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1800" b="1" dirty="0">
                <a:solidFill>
                  <a:schemeClr val="accent3">
                    <a:lumMod val="50000"/>
                  </a:schemeClr>
                </a:solidFill>
                <a:latin typeface="Palatino Linotype" pitchFamily="18" charset="0"/>
                <a:cs typeface="Arial" charset="0"/>
              </a:endParaRPr>
            </a:p>
          </p:txBody>
        </p:sp>
        <p:sp>
          <p:nvSpPr>
            <p:cNvPr id="1040" name="Text Box 21"/>
            <p:cNvSpPr txBox="1">
              <a:spLocks noChangeArrowheads="1"/>
            </p:cNvSpPr>
            <p:nvPr/>
          </p:nvSpPr>
          <p:spPr bwMode="auto">
            <a:xfrm>
              <a:off x="3331674" y="3065318"/>
              <a:ext cx="1577975" cy="240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dirty="0" smtClean="0">
                  <a:solidFill>
                    <a:schemeClr val="tx2"/>
                  </a:solidFill>
                  <a:latin typeface="Times New Roman" pitchFamily="18" charset="0"/>
                </a:rPr>
                <a:t>      </a:t>
              </a:r>
              <a:r>
                <a:rPr lang="ru-RU" sz="1800" b="1" dirty="0" smtClean="0">
                  <a:solidFill>
                    <a:schemeClr val="tx2"/>
                  </a:solidFill>
                  <a:latin typeface="Palatino Linotype" pitchFamily="18" charset="0"/>
                  <a:cs typeface="Arial" charset="0"/>
                </a:rPr>
                <a:t>+</a:t>
              </a:r>
              <a:r>
                <a:rPr lang="en-US" sz="1800" b="1" dirty="0" smtClean="0">
                  <a:solidFill>
                    <a:schemeClr val="tx2"/>
                  </a:solidFill>
                  <a:latin typeface="Palatino Linotype" pitchFamily="18" charset="0"/>
                  <a:cs typeface="Arial" charset="0"/>
                </a:rPr>
                <a:t> </a:t>
              </a:r>
              <a:r>
                <a:rPr lang="ru-RU" sz="1800" b="1" dirty="0" smtClean="0">
                  <a:solidFill>
                    <a:schemeClr val="tx2"/>
                  </a:solidFill>
                  <a:latin typeface="Palatino Linotype" pitchFamily="18" charset="0"/>
                  <a:cs typeface="Arial" charset="0"/>
                </a:rPr>
                <a:t>1,0</a:t>
              </a:r>
              <a:r>
                <a:rPr lang="en-US" sz="1800" b="1" dirty="0" smtClean="0">
                  <a:solidFill>
                    <a:schemeClr val="tx2"/>
                  </a:solidFill>
                  <a:latin typeface="Palatino Linotype" pitchFamily="18" charset="0"/>
                  <a:cs typeface="Arial" charset="0"/>
                </a:rPr>
                <a:t>%</a:t>
              </a:r>
              <a:endParaRPr lang="ru-RU" sz="1800" b="1" dirty="0">
                <a:solidFill>
                  <a:schemeClr val="tx2"/>
                </a:solidFill>
                <a:latin typeface="Palatino Linotype" pitchFamily="18" charset="0"/>
                <a:cs typeface="Arial" charset="0"/>
              </a:endParaRPr>
            </a:p>
          </p:txBody>
        </p:sp>
        <p:sp>
          <p:nvSpPr>
            <p:cNvPr id="6" name="Text Box 30"/>
            <p:cNvSpPr txBox="1">
              <a:spLocks noChangeArrowheads="1"/>
            </p:cNvSpPr>
            <p:nvPr/>
          </p:nvSpPr>
          <p:spPr bwMode="auto">
            <a:xfrm rot="16200000">
              <a:off x="428085" y="2303315"/>
              <a:ext cx="1301750" cy="315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8" tIns="45714" rIns="91428" bIns="45714">
              <a:spAutoFit/>
            </a:bodyPr>
            <a:lstStyle/>
            <a:p>
              <a:pPr defTabSz="1093567">
                <a:spcBef>
                  <a:spcPct val="50000"/>
                </a:spcBef>
                <a:defRPr/>
              </a:pPr>
              <a:r>
                <a:rPr lang="ru-RU" sz="1800" dirty="0">
                  <a:solidFill>
                    <a:srgbClr val="0066CC"/>
                  </a:solidFill>
                  <a:latin typeface="Palatino Linotype" pitchFamily="18" charset="0"/>
                  <a:cs typeface="Arial" charset="0"/>
                </a:rPr>
                <a:t>млн.руб</a:t>
              </a:r>
              <a:r>
                <a:rPr lang="ru-RU" sz="1800" dirty="0">
                  <a:solidFill>
                    <a:schemeClr val="accent2">
                      <a:lumMod val="75000"/>
                    </a:schemeClr>
                  </a:solidFill>
                </a:rPr>
                <a:t>.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3141268" y="3802773"/>
              <a:ext cx="1359834" cy="24044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</a:rPr>
                <a:t>         </a:t>
              </a:r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</a:rPr>
                <a:t> </a:t>
              </a:r>
              <a:r>
                <a:rPr lang="ru-RU" sz="1800" b="1" dirty="0" smtClean="0">
                  <a:solidFill>
                    <a:schemeClr val="tx2"/>
                  </a:solidFill>
                  <a:latin typeface="Palatino Linotype" pitchFamily="18" charset="0"/>
                  <a:cs typeface="Arial" charset="0"/>
                </a:rPr>
                <a:t>+</a:t>
              </a:r>
              <a:r>
                <a:rPr lang="en-US" sz="1800" b="1" dirty="0" smtClean="0">
                  <a:solidFill>
                    <a:schemeClr val="tx2"/>
                  </a:solidFill>
                  <a:latin typeface="Palatino Linotype" pitchFamily="18" charset="0"/>
                  <a:cs typeface="Arial" charset="0"/>
                </a:rPr>
                <a:t> </a:t>
              </a:r>
              <a:r>
                <a:rPr lang="ru-RU" sz="1800" b="1" dirty="0" smtClean="0">
                  <a:solidFill>
                    <a:schemeClr val="tx2"/>
                  </a:solidFill>
                  <a:latin typeface="Palatino Linotype" pitchFamily="18" charset="0"/>
                  <a:cs typeface="Arial" charset="0"/>
                </a:rPr>
                <a:t>7,0</a:t>
              </a:r>
              <a:r>
                <a:rPr lang="en-US" sz="1800" b="1" dirty="0" smtClean="0">
                  <a:solidFill>
                    <a:schemeClr val="tx2"/>
                  </a:solidFill>
                  <a:latin typeface="Palatino Linotype" pitchFamily="18" charset="0"/>
                  <a:cs typeface="Arial" charset="0"/>
                </a:rPr>
                <a:t>%</a:t>
              </a:r>
              <a:endParaRPr lang="ru-RU" sz="1800" b="1" dirty="0">
                <a:solidFill>
                  <a:schemeClr val="tx2"/>
                </a:solidFill>
                <a:latin typeface="Palatino Linotype" pitchFamily="18" charset="0"/>
                <a:cs typeface="Arial" charset="0"/>
              </a:endParaRPr>
            </a:p>
          </p:txBody>
        </p:sp>
      </p:grpSp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525695" y="645866"/>
            <a:ext cx="9607351" cy="72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algn="ctr" defTabSz="1040930">
              <a:spcBef>
                <a:spcPct val="0"/>
              </a:spcBef>
            </a:pPr>
            <a:r>
              <a:rPr lang="ru-RU" sz="2000" b="1" dirty="0">
                <a:solidFill>
                  <a:srgbClr val="000066"/>
                </a:solidFill>
                <a:latin typeface="Trebuchet MS" pitchFamily="34" charset="0"/>
                <a:ea typeface="+mj-ea"/>
                <a:cs typeface="+mj-cs"/>
              </a:rPr>
              <a:t>Структура поступлений в бюджетную систему Российской Федерации по Пензенской области</a:t>
            </a:r>
            <a:r>
              <a:rPr lang="en-US" sz="2000" b="1" dirty="0">
                <a:solidFill>
                  <a:srgbClr val="000066"/>
                </a:solidFill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ru-RU" sz="2000" b="1" dirty="0">
                <a:solidFill>
                  <a:srgbClr val="000066"/>
                </a:solidFill>
                <a:latin typeface="Trebuchet MS" pitchFamily="34" charset="0"/>
                <a:ea typeface="+mj-ea"/>
                <a:cs typeface="+mj-cs"/>
              </a:rPr>
              <a:t>за январь-декабрь </a:t>
            </a:r>
            <a:r>
              <a:rPr lang="ru-RU" sz="2000" b="1" dirty="0" smtClean="0">
                <a:solidFill>
                  <a:srgbClr val="000066"/>
                </a:solidFill>
                <a:latin typeface="Trebuchet MS" pitchFamily="34" charset="0"/>
                <a:ea typeface="+mj-ea"/>
                <a:cs typeface="+mj-cs"/>
              </a:rPr>
              <a:t>2018-2019 </a:t>
            </a:r>
            <a:r>
              <a:rPr lang="ru-RU" sz="2000" b="1" dirty="0">
                <a:solidFill>
                  <a:srgbClr val="000066"/>
                </a:solidFill>
                <a:latin typeface="Trebuchet MS" pitchFamily="34" charset="0"/>
                <a:ea typeface="+mj-ea"/>
                <a:cs typeface="+mj-cs"/>
              </a:rPr>
              <a:t>гг.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060552" y="6648769"/>
            <a:ext cx="2402302" cy="38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74" tIns="52137" rIns="104274" bIns="5213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dirty="0" smtClean="0">
                <a:solidFill>
                  <a:srgbClr val="0066CC"/>
                </a:solidFill>
                <a:latin typeface="Palatino Linotype" pitchFamily="18" charset="0"/>
                <a:cs typeface="Arial" charset="0"/>
              </a:rPr>
              <a:t>2018</a:t>
            </a:r>
            <a:endParaRPr lang="ru-RU" sz="1800" b="1" dirty="0">
              <a:solidFill>
                <a:srgbClr val="0066CC"/>
              </a:solidFill>
              <a:latin typeface="Palatino Linotype" pitchFamily="18" charset="0"/>
              <a:cs typeface="Arial" charset="0"/>
            </a:endParaRP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5275262" y="6648751"/>
            <a:ext cx="2402302" cy="38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74" tIns="52137" rIns="104274" bIns="5213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dirty="0" smtClean="0">
                <a:solidFill>
                  <a:srgbClr val="0066CC"/>
                </a:solidFill>
                <a:latin typeface="Palatino Linotype" pitchFamily="18" charset="0"/>
                <a:cs typeface="Arial" charset="0"/>
              </a:rPr>
              <a:t>2019</a:t>
            </a:r>
            <a:endParaRPr lang="ru-RU" sz="1800" b="1" dirty="0">
              <a:solidFill>
                <a:srgbClr val="0066CC"/>
              </a:solidFill>
              <a:latin typeface="Palatino Linotype" pitchFamily="18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990170" y="6781027"/>
            <a:ext cx="285752" cy="50006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1"/>
                </a:solidFill>
                <a:ea typeface="+mj-ea"/>
                <a:cs typeface="+mj-cs"/>
              </a:rPr>
              <a:t>1</a:t>
            </a:r>
            <a:endParaRPr kumimoji="0" lang="ru-RU" sz="2400" b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9" name="Кольцо 28"/>
          <p:cNvSpPr/>
          <p:nvPr/>
        </p:nvSpPr>
        <p:spPr>
          <a:xfrm>
            <a:off x="8758713" y="5934124"/>
            <a:ext cx="1016028" cy="1038048"/>
          </a:xfrm>
          <a:prstGeom prst="donu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9" tIns="45651" rIns="91299" bIns="45651" spcCol="0" rtlCol="0" anchor="ctr"/>
          <a:lstStyle/>
          <a:p>
            <a:pPr algn="r"/>
            <a:r>
              <a:rPr lang="ru-RU" sz="1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102,4%</a:t>
            </a:r>
            <a:endParaRPr lang="ru-RU" sz="1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Кольцо 29"/>
          <p:cNvSpPr/>
          <p:nvPr/>
        </p:nvSpPr>
        <p:spPr>
          <a:xfrm>
            <a:off x="8748317" y="4279024"/>
            <a:ext cx="1016028" cy="1038048"/>
          </a:xfrm>
          <a:prstGeom prst="donu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9" tIns="45651" rIns="91299" bIns="45651" spcCol="0" rtlCol="0" anchor="ctr"/>
          <a:lstStyle/>
          <a:p>
            <a:pPr algn="r"/>
            <a:r>
              <a:rPr lang="ru-RU" sz="1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95,7%</a:t>
            </a:r>
            <a:endParaRPr lang="ru-RU" sz="1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Кольцо 30"/>
          <p:cNvSpPr/>
          <p:nvPr/>
        </p:nvSpPr>
        <p:spPr>
          <a:xfrm>
            <a:off x="8755928" y="2563520"/>
            <a:ext cx="1016028" cy="1038048"/>
          </a:xfrm>
          <a:prstGeom prst="donu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9" tIns="45651" rIns="91299" bIns="45651" spcCol="0" rtlCol="0" anchor="ctr"/>
          <a:lstStyle/>
          <a:p>
            <a:pPr algn="r"/>
            <a:r>
              <a:rPr lang="ru-RU" sz="1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100,7%</a:t>
            </a:r>
            <a:endParaRPr lang="ru-RU" sz="1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43044" y="1260351"/>
            <a:ext cx="1626574" cy="79200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Исполнение бюджетов 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199339" y="3082544"/>
            <a:ext cx="1403067" cy="761539"/>
          </a:xfrm>
          <a:prstGeom prst="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9" tIns="45651" rIns="91299" bIns="45651" spcCol="0" rtlCol="0" anchor="ctr"/>
          <a:lstStyle/>
          <a:p>
            <a:pPr algn="r"/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74255" y="3237943"/>
            <a:ext cx="9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-</a:t>
            </a:r>
            <a:r>
              <a:rPr lang="en-US" sz="1800" b="1" dirty="0" smtClean="0">
                <a:solidFill>
                  <a:schemeClr val="tx2"/>
                </a:solidFill>
                <a:latin typeface="Palatino Linotype" pitchFamily="18" charset="0"/>
                <a:cs typeface="Arial" charset="0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Palatino Linotype" pitchFamily="18" charset="0"/>
                <a:cs typeface="Arial" charset="0"/>
              </a:rPr>
              <a:t>2</a:t>
            </a:r>
            <a:r>
              <a:rPr lang="en-US" sz="1800" b="1" dirty="0" smtClean="0">
                <a:solidFill>
                  <a:schemeClr val="tx2"/>
                </a:solidFill>
                <a:latin typeface="Palatino Linotype" pitchFamily="18" charset="0"/>
                <a:cs typeface="Arial" charset="0"/>
              </a:rPr>
              <a:t>,</a:t>
            </a:r>
            <a:r>
              <a:rPr lang="ru-RU" sz="1800" b="1" dirty="0" smtClean="0">
                <a:solidFill>
                  <a:schemeClr val="tx2"/>
                </a:solidFill>
                <a:latin typeface="Palatino Linotype" pitchFamily="18" charset="0"/>
                <a:cs typeface="Arial" charset="0"/>
              </a:rPr>
              <a:t>4</a:t>
            </a:r>
            <a:r>
              <a:rPr lang="en-US" sz="1800" b="1" dirty="0" smtClean="0">
                <a:solidFill>
                  <a:schemeClr val="tx2"/>
                </a:solidFill>
                <a:latin typeface="Palatino Linotype" pitchFamily="18" charset="0"/>
                <a:cs typeface="Arial" charset="0"/>
              </a:rPr>
              <a:t>%</a:t>
            </a:r>
            <a:endParaRPr lang="ru-RU" sz="1800" b="1" dirty="0">
              <a:solidFill>
                <a:schemeClr val="tx2"/>
              </a:solidFill>
              <a:latin typeface="Palatino Linotype" pitchFamily="18" charset="0"/>
              <a:cs typeface="Arial" charset="0"/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4223410" y="1801981"/>
            <a:ext cx="1403067" cy="761539"/>
          </a:xfrm>
          <a:prstGeom prst="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9" tIns="45651" rIns="91299" bIns="45651" spcCol="0" rtlCol="0" anchor="ctr"/>
          <a:lstStyle/>
          <a:p>
            <a:pPr algn="r"/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4246493" y="4417278"/>
            <a:ext cx="1403067" cy="761539"/>
          </a:xfrm>
          <a:prstGeom prst="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9" tIns="45651" rIns="91299" bIns="45651" spcCol="0" rtlCol="0" anchor="ctr"/>
          <a:lstStyle/>
          <a:p>
            <a:pPr algn="r"/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4223411" y="5691609"/>
            <a:ext cx="1403067" cy="761539"/>
          </a:xfrm>
          <a:prstGeom prst="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9" tIns="45651" rIns="91299" bIns="45651" spcCol="0" rtlCol="0" anchor="ctr"/>
          <a:lstStyle/>
          <a:p>
            <a:pPr algn="r"/>
            <a:endParaRPr lang="ru-RU" sz="20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Box 8"/>
          <p:cNvSpPr txBox="1">
            <a:spLocks noChangeArrowheads="1"/>
          </p:cNvSpPr>
          <p:nvPr/>
        </p:nvSpPr>
        <p:spPr bwMode="auto">
          <a:xfrm>
            <a:off x="1417610" y="2780499"/>
            <a:ext cx="186136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2" tIns="45696" rIns="91392" bIns="45696" anchor="ctr"/>
          <a:lstStyle>
            <a:lvl1pPr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b="1" dirty="0" smtClean="0">
                <a:solidFill>
                  <a:srgbClr val="005AA9"/>
                </a:solidFill>
                <a:latin typeface="Arial Narrow" pitchFamily="34" charset="0"/>
              </a:rPr>
              <a:t>ДОНАЧИСЛЕНО</a:t>
            </a:r>
            <a:br>
              <a:rPr lang="ru-RU" b="1" dirty="0" smtClean="0">
                <a:solidFill>
                  <a:srgbClr val="005AA9"/>
                </a:solidFill>
                <a:latin typeface="Arial Narrow" pitchFamily="34" charset="0"/>
              </a:rPr>
            </a:br>
            <a:r>
              <a:rPr lang="ru-RU" b="1" dirty="0" smtClean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5AA9"/>
                </a:solidFill>
                <a:latin typeface="Arial Narrow" pitchFamily="34" charset="0"/>
              </a:rPr>
              <a:t>ПО РЕЗУЛЬТАТАМ</a:t>
            </a:r>
          </a:p>
          <a:p>
            <a:pPr algn="ctr" eaLnBrk="1" hangingPunct="1"/>
            <a:r>
              <a:rPr lang="ru-RU" b="1" dirty="0">
                <a:solidFill>
                  <a:srgbClr val="005AA9"/>
                </a:solidFill>
                <a:latin typeface="Arial Narrow" pitchFamily="34" charset="0"/>
              </a:rPr>
              <a:t>НАЛОГОВЫХ ПРОВЕРОК, всего</a:t>
            </a:r>
          </a:p>
        </p:txBody>
      </p:sp>
      <p:sp>
        <p:nvSpPr>
          <p:cNvPr id="15368" name="TextBox 9"/>
          <p:cNvSpPr txBox="1">
            <a:spLocks noChangeArrowheads="1"/>
          </p:cNvSpPr>
          <p:nvPr/>
        </p:nvSpPr>
        <p:spPr bwMode="auto">
          <a:xfrm>
            <a:off x="6846898" y="1056466"/>
            <a:ext cx="186136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2" tIns="45696" rIns="91392" bIns="45696" anchor="ctr"/>
          <a:lstStyle>
            <a:lvl1pPr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005AA9"/>
                </a:solidFill>
                <a:latin typeface="Arial Narrow" pitchFamily="34" charset="0"/>
              </a:rPr>
              <a:t>ДОНАЧИСЛЕНО</a:t>
            </a:r>
            <a:br>
              <a:rPr lang="ru-RU" sz="2000" b="1" dirty="0" smtClean="0">
                <a:solidFill>
                  <a:srgbClr val="005AA9"/>
                </a:solidFill>
                <a:latin typeface="Arial Narrow" pitchFamily="34" charset="0"/>
              </a:rPr>
            </a:br>
            <a:r>
              <a:rPr lang="ru-RU" sz="2000" b="1" dirty="0" smtClean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2000" b="1" dirty="0">
                <a:solidFill>
                  <a:srgbClr val="005AA9"/>
                </a:solidFill>
                <a:latin typeface="Arial Narrow" pitchFamily="34" charset="0"/>
              </a:rPr>
              <a:t>ПО РЕЗУЛЬТАТАМ</a:t>
            </a:r>
          </a:p>
          <a:p>
            <a:pPr algn="ctr" eaLnBrk="1" hangingPunct="1"/>
            <a:r>
              <a:rPr lang="ru-RU" sz="2000" b="1" dirty="0">
                <a:solidFill>
                  <a:srgbClr val="005AA9"/>
                </a:solidFill>
                <a:latin typeface="Arial Narrow" pitchFamily="34" charset="0"/>
              </a:rPr>
              <a:t>КАМЕРАЛЬНЫХ </a:t>
            </a:r>
          </a:p>
          <a:p>
            <a:pPr algn="ctr" eaLnBrk="1" hangingPunct="1"/>
            <a:r>
              <a:rPr lang="ru-RU" sz="2000" b="1" dirty="0">
                <a:solidFill>
                  <a:srgbClr val="005AA9"/>
                </a:solidFill>
                <a:latin typeface="Arial Narrow" pitchFamily="34" charset="0"/>
              </a:rPr>
              <a:t>НАЛОГОВЫХ </a:t>
            </a:r>
            <a:r>
              <a:rPr lang="ru-RU" sz="2000" b="1" dirty="0" smtClean="0">
                <a:solidFill>
                  <a:srgbClr val="005AA9"/>
                </a:solidFill>
                <a:latin typeface="Arial Narrow" pitchFamily="34" charset="0"/>
              </a:rPr>
              <a:t>ПРОВЕРОК</a:t>
            </a:r>
            <a:endParaRPr lang="en-US" b="1" dirty="0">
              <a:solidFill>
                <a:srgbClr val="005AA9"/>
              </a:solidFill>
              <a:latin typeface="Arial Narrow" pitchFamily="34" charset="0"/>
            </a:endParaRPr>
          </a:p>
          <a:p>
            <a:pPr algn="ctr" eaLnBrk="1" hangingPunct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 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в 2,4 раза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5369" name="TextBox 10"/>
          <p:cNvSpPr txBox="1">
            <a:spLocks noChangeArrowheads="1"/>
          </p:cNvSpPr>
          <p:nvPr/>
        </p:nvSpPr>
        <p:spPr bwMode="auto">
          <a:xfrm>
            <a:off x="6989774" y="3994945"/>
            <a:ext cx="186136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2" tIns="45696" rIns="91392" bIns="45696" anchor="ctr"/>
          <a:lstStyle>
            <a:lvl1pPr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005AA9"/>
                </a:solidFill>
                <a:latin typeface="Arial Narrow" pitchFamily="34" charset="0"/>
              </a:rPr>
              <a:t>ДОНАЧИСЛЕНО</a:t>
            </a:r>
            <a:br>
              <a:rPr lang="ru-RU" sz="2000" b="1" dirty="0" smtClean="0">
                <a:solidFill>
                  <a:srgbClr val="005AA9"/>
                </a:solidFill>
                <a:latin typeface="Arial Narrow" pitchFamily="34" charset="0"/>
              </a:rPr>
            </a:br>
            <a:r>
              <a:rPr lang="ru-RU" sz="2000" b="1" dirty="0" smtClean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2000" b="1" dirty="0">
                <a:solidFill>
                  <a:srgbClr val="005AA9"/>
                </a:solidFill>
                <a:latin typeface="Arial Narrow" pitchFamily="34" charset="0"/>
              </a:rPr>
              <a:t>ПО РЕЗУЛЬТАТАМ</a:t>
            </a:r>
          </a:p>
          <a:p>
            <a:pPr algn="ctr" eaLnBrk="1" hangingPunct="1"/>
            <a:r>
              <a:rPr lang="ru-RU" sz="2000" b="1" dirty="0">
                <a:solidFill>
                  <a:srgbClr val="005AA9"/>
                </a:solidFill>
                <a:latin typeface="Arial Narrow" pitchFamily="34" charset="0"/>
              </a:rPr>
              <a:t>ВЫЕЗДНЫХ</a:t>
            </a:r>
          </a:p>
          <a:p>
            <a:pPr algn="ctr" eaLnBrk="1" hangingPunct="1"/>
            <a:r>
              <a:rPr lang="ru-RU" sz="2000" b="1" dirty="0">
                <a:solidFill>
                  <a:srgbClr val="005AA9"/>
                </a:solidFill>
                <a:latin typeface="Arial Narrow" pitchFamily="34" charset="0"/>
              </a:rPr>
              <a:t>НАЛОГОВЫХ ПРОВЕРОК</a:t>
            </a:r>
          </a:p>
        </p:txBody>
      </p:sp>
      <p:sp>
        <p:nvSpPr>
          <p:cNvPr id="12" name="Блок-схема: ручной ввод 2"/>
          <p:cNvSpPr/>
          <p:nvPr/>
        </p:nvSpPr>
        <p:spPr>
          <a:xfrm>
            <a:off x="2010290" y="4164622"/>
            <a:ext cx="672099" cy="228068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28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280 h 10000"/>
              <a:gd name="connsiteX0" fmla="*/ 0 w 10000"/>
              <a:gd name="connsiteY0" fmla="*/ 22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250 h 10000"/>
              <a:gd name="connsiteX0" fmla="*/ 0 w 10287"/>
              <a:gd name="connsiteY0" fmla="*/ 2250 h 10000"/>
              <a:gd name="connsiteX1" fmla="*/ 10000 w 10287"/>
              <a:gd name="connsiteY1" fmla="*/ 0 h 10000"/>
              <a:gd name="connsiteX2" fmla="*/ 10000 w 10287"/>
              <a:gd name="connsiteY2" fmla="*/ 10000 h 10000"/>
              <a:gd name="connsiteX3" fmla="*/ 0 w 10287"/>
              <a:gd name="connsiteY3" fmla="*/ 10000 h 10000"/>
              <a:gd name="connsiteX4" fmla="*/ 0 w 10287"/>
              <a:gd name="connsiteY4" fmla="*/ 2250 h 10000"/>
              <a:gd name="connsiteX0" fmla="*/ 0 w 10287"/>
              <a:gd name="connsiteY0" fmla="*/ 68 h 10116"/>
              <a:gd name="connsiteX1" fmla="*/ 10000 w 10287"/>
              <a:gd name="connsiteY1" fmla="*/ 116 h 10116"/>
              <a:gd name="connsiteX2" fmla="*/ 10000 w 10287"/>
              <a:gd name="connsiteY2" fmla="*/ 10116 h 10116"/>
              <a:gd name="connsiteX3" fmla="*/ 0 w 10287"/>
              <a:gd name="connsiteY3" fmla="*/ 10116 h 10116"/>
              <a:gd name="connsiteX4" fmla="*/ 0 w 10287"/>
              <a:gd name="connsiteY4" fmla="*/ 68 h 10116"/>
              <a:gd name="connsiteX0" fmla="*/ 0 w 10000"/>
              <a:gd name="connsiteY0" fmla="*/ 0 h 10048"/>
              <a:gd name="connsiteX1" fmla="*/ 10000 w 10000"/>
              <a:gd name="connsiteY1" fmla="*/ 48 h 10048"/>
              <a:gd name="connsiteX2" fmla="*/ 10000 w 10000"/>
              <a:gd name="connsiteY2" fmla="*/ 10048 h 10048"/>
              <a:gd name="connsiteX3" fmla="*/ 0 w 10000"/>
              <a:gd name="connsiteY3" fmla="*/ 10048 h 10048"/>
              <a:gd name="connsiteX4" fmla="*/ 0 w 10000"/>
              <a:gd name="connsiteY4" fmla="*/ 0 h 10048"/>
              <a:gd name="connsiteX0" fmla="*/ 0 w 10000"/>
              <a:gd name="connsiteY0" fmla="*/ 0 h 10048"/>
              <a:gd name="connsiteX1" fmla="*/ 10000 w 10000"/>
              <a:gd name="connsiteY1" fmla="*/ 2295 h 10048"/>
              <a:gd name="connsiteX2" fmla="*/ 10000 w 10000"/>
              <a:gd name="connsiteY2" fmla="*/ 10048 h 10048"/>
              <a:gd name="connsiteX3" fmla="*/ 0 w 10000"/>
              <a:gd name="connsiteY3" fmla="*/ 10048 h 10048"/>
              <a:gd name="connsiteX4" fmla="*/ 0 w 10000"/>
              <a:gd name="connsiteY4" fmla="*/ 0 h 10048"/>
              <a:gd name="connsiteX0" fmla="*/ 0 w 10000"/>
              <a:gd name="connsiteY0" fmla="*/ 0 h 10048"/>
              <a:gd name="connsiteX1" fmla="*/ 10000 w 10000"/>
              <a:gd name="connsiteY1" fmla="*/ 2295 h 10048"/>
              <a:gd name="connsiteX2" fmla="*/ 10000 w 10000"/>
              <a:gd name="connsiteY2" fmla="*/ 10048 h 10048"/>
              <a:gd name="connsiteX3" fmla="*/ 0 w 10000"/>
              <a:gd name="connsiteY3" fmla="*/ 10048 h 10048"/>
              <a:gd name="connsiteX4" fmla="*/ 0 w 10000"/>
              <a:gd name="connsiteY4" fmla="*/ 0 h 10048"/>
              <a:gd name="connsiteX0" fmla="*/ 0 w 10000"/>
              <a:gd name="connsiteY0" fmla="*/ 0 h 10048"/>
              <a:gd name="connsiteX1" fmla="*/ 10000 w 10000"/>
              <a:gd name="connsiteY1" fmla="*/ 2295 h 10048"/>
              <a:gd name="connsiteX2" fmla="*/ 10000 w 10000"/>
              <a:gd name="connsiteY2" fmla="*/ 10048 h 10048"/>
              <a:gd name="connsiteX3" fmla="*/ 0 w 10000"/>
              <a:gd name="connsiteY3" fmla="*/ 10048 h 10048"/>
              <a:gd name="connsiteX4" fmla="*/ 0 w 10000"/>
              <a:gd name="connsiteY4" fmla="*/ 0 h 10048"/>
              <a:gd name="connsiteX0" fmla="*/ 0 w 10000"/>
              <a:gd name="connsiteY0" fmla="*/ 0 h 10048"/>
              <a:gd name="connsiteX1" fmla="*/ 10000 w 10000"/>
              <a:gd name="connsiteY1" fmla="*/ 333 h 10048"/>
              <a:gd name="connsiteX2" fmla="*/ 10000 w 10000"/>
              <a:gd name="connsiteY2" fmla="*/ 10048 h 10048"/>
              <a:gd name="connsiteX3" fmla="*/ 0 w 10000"/>
              <a:gd name="connsiteY3" fmla="*/ 10048 h 10048"/>
              <a:gd name="connsiteX4" fmla="*/ 0 w 10000"/>
              <a:gd name="connsiteY4" fmla="*/ 0 h 10048"/>
              <a:gd name="connsiteX0" fmla="*/ 1008 w 10000"/>
              <a:gd name="connsiteY0" fmla="*/ 5643 h 9804"/>
              <a:gd name="connsiteX1" fmla="*/ 10000 w 10000"/>
              <a:gd name="connsiteY1" fmla="*/ 89 h 9804"/>
              <a:gd name="connsiteX2" fmla="*/ 10000 w 10000"/>
              <a:gd name="connsiteY2" fmla="*/ 9804 h 9804"/>
              <a:gd name="connsiteX3" fmla="*/ 0 w 10000"/>
              <a:gd name="connsiteY3" fmla="*/ 9804 h 9804"/>
              <a:gd name="connsiteX4" fmla="*/ 1008 w 10000"/>
              <a:gd name="connsiteY4" fmla="*/ 5643 h 9804"/>
              <a:gd name="connsiteX0" fmla="*/ 0 w 8992"/>
              <a:gd name="connsiteY0" fmla="*/ 5756 h 10000"/>
              <a:gd name="connsiteX1" fmla="*/ 8992 w 8992"/>
              <a:gd name="connsiteY1" fmla="*/ 91 h 10000"/>
              <a:gd name="connsiteX2" fmla="*/ 8992 w 8992"/>
              <a:gd name="connsiteY2" fmla="*/ 10000 h 10000"/>
              <a:gd name="connsiteX3" fmla="*/ 0 w 8992"/>
              <a:gd name="connsiteY3" fmla="*/ 10000 h 10000"/>
              <a:gd name="connsiteX4" fmla="*/ 0 w 8992"/>
              <a:gd name="connsiteY4" fmla="*/ 5756 h 10000"/>
              <a:gd name="connsiteX0" fmla="*/ 0 w 10000"/>
              <a:gd name="connsiteY0" fmla="*/ 5738 h 9982"/>
              <a:gd name="connsiteX1" fmla="*/ 3763 w 10000"/>
              <a:gd name="connsiteY1" fmla="*/ 5132 h 9982"/>
              <a:gd name="connsiteX2" fmla="*/ 10000 w 10000"/>
              <a:gd name="connsiteY2" fmla="*/ 73 h 9982"/>
              <a:gd name="connsiteX3" fmla="*/ 10000 w 10000"/>
              <a:gd name="connsiteY3" fmla="*/ 9982 h 9982"/>
              <a:gd name="connsiteX4" fmla="*/ 0 w 10000"/>
              <a:gd name="connsiteY4" fmla="*/ 9982 h 9982"/>
              <a:gd name="connsiteX5" fmla="*/ 0 w 10000"/>
              <a:gd name="connsiteY5" fmla="*/ 5738 h 9982"/>
              <a:gd name="connsiteX0" fmla="*/ 0 w 10000"/>
              <a:gd name="connsiteY0" fmla="*/ 5748 h 10000"/>
              <a:gd name="connsiteX1" fmla="*/ 3763 w 10000"/>
              <a:gd name="connsiteY1" fmla="*/ 5141 h 10000"/>
              <a:gd name="connsiteX2" fmla="*/ 10000 w 10000"/>
              <a:gd name="connsiteY2" fmla="*/ 73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5748 h 10000"/>
              <a:gd name="connsiteX0" fmla="*/ 0 w 10000"/>
              <a:gd name="connsiteY0" fmla="*/ 5752 h 10004"/>
              <a:gd name="connsiteX1" fmla="*/ 3763 w 10000"/>
              <a:gd name="connsiteY1" fmla="*/ 5145 h 10004"/>
              <a:gd name="connsiteX2" fmla="*/ 10000 w 10000"/>
              <a:gd name="connsiteY2" fmla="*/ 77 h 10004"/>
              <a:gd name="connsiteX3" fmla="*/ 10000 w 10000"/>
              <a:gd name="connsiteY3" fmla="*/ 10004 h 10004"/>
              <a:gd name="connsiteX4" fmla="*/ 0 w 10000"/>
              <a:gd name="connsiteY4" fmla="*/ 10004 h 10004"/>
              <a:gd name="connsiteX5" fmla="*/ 0 w 10000"/>
              <a:gd name="connsiteY5" fmla="*/ 5752 h 10004"/>
              <a:gd name="connsiteX0" fmla="*/ 0 w 10000"/>
              <a:gd name="connsiteY0" fmla="*/ 5752 h 10004"/>
              <a:gd name="connsiteX1" fmla="*/ 3763 w 10000"/>
              <a:gd name="connsiteY1" fmla="*/ 5145 h 10004"/>
              <a:gd name="connsiteX2" fmla="*/ 10000 w 10000"/>
              <a:gd name="connsiteY2" fmla="*/ 77 h 10004"/>
              <a:gd name="connsiteX3" fmla="*/ 10000 w 10000"/>
              <a:gd name="connsiteY3" fmla="*/ 10004 h 10004"/>
              <a:gd name="connsiteX4" fmla="*/ 0 w 10000"/>
              <a:gd name="connsiteY4" fmla="*/ 10004 h 10004"/>
              <a:gd name="connsiteX5" fmla="*/ 401 w 10000"/>
              <a:gd name="connsiteY5" fmla="*/ 6325 h 10004"/>
              <a:gd name="connsiteX6" fmla="*/ 0 w 10000"/>
              <a:gd name="connsiteY6" fmla="*/ 5752 h 10004"/>
              <a:gd name="connsiteX0" fmla="*/ 0 w 10000"/>
              <a:gd name="connsiteY0" fmla="*/ 5752 h 10004"/>
              <a:gd name="connsiteX1" fmla="*/ 2194 w 10000"/>
              <a:gd name="connsiteY1" fmla="*/ 6089 h 10004"/>
              <a:gd name="connsiteX2" fmla="*/ 3763 w 10000"/>
              <a:gd name="connsiteY2" fmla="*/ 5145 h 10004"/>
              <a:gd name="connsiteX3" fmla="*/ 10000 w 10000"/>
              <a:gd name="connsiteY3" fmla="*/ 77 h 10004"/>
              <a:gd name="connsiteX4" fmla="*/ 10000 w 10000"/>
              <a:gd name="connsiteY4" fmla="*/ 10004 h 10004"/>
              <a:gd name="connsiteX5" fmla="*/ 0 w 10000"/>
              <a:gd name="connsiteY5" fmla="*/ 10004 h 10004"/>
              <a:gd name="connsiteX6" fmla="*/ 401 w 10000"/>
              <a:gd name="connsiteY6" fmla="*/ 6325 h 10004"/>
              <a:gd name="connsiteX7" fmla="*/ 0 w 10000"/>
              <a:gd name="connsiteY7" fmla="*/ 5752 h 10004"/>
              <a:gd name="connsiteX0" fmla="*/ 448 w 10000"/>
              <a:gd name="connsiteY0" fmla="*/ 6165 h 10004"/>
              <a:gd name="connsiteX1" fmla="*/ 2194 w 10000"/>
              <a:gd name="connsiteY1" fmla="*/ 6089 h 10004"/>
              <a:gd name="connsiteX2" fmla="*/ 3763 w 10000"/>
              <a:gd name="connsiteY2" fmla="*/ 5145 h 10004"/>
              <a:gd name="connsiteX3" fmla="*/ 10000 w 10000"/>
              <a:gd name="connsiteY3" fmla="*/ 77 h 10004"/>
              <a:gd name="connsiteX4" fmla="*/ 10000 w 10000"/>
              <a:gd name="connsiteY4" fmla="*/ 10004 h 10004"/>
              <a:gd name="connsiteX5" fmla="*/ 0 w 10000"/>
              <a:gd name="connsiteY5" fmla="*/ 10004 h 10004"/>
              <a:gd name="connsiteX6" fmla="*/ 401 w 10000"/>
              <a:gd name="connsiteY6" fmla="*/ 6325 h 10004"/>
              <a:gd name="connsiteX7" fmla="*/ 448 w 10000"/>
              <a:gd name="connsiteY7" fmla="*/ 6165 h 10004"/>
              <a:gd name="connsiteX0" fmla="*/ 464 w 11223"/>
              <a:gd name="connsiteY0" fmla="*/ 2319 h 6158"/>
              <a:gd name="connsiteX1" fmla="*/ 2210 w 11223"/>
              <a:gd name="connsiteY1" fmla="*/ 2243 h 6158"/>
              <a:gd name="connsiteX2" fmla="*/ 3779 w 11223"/>
              <a:gd name="connsiteY2" fmla="*/ 1299 h 6158"/>
              <a:gd name="connsiteX3" fmla="*/ 11223 w 11223"/>
              <a:gd name="connsiteY3" fmla="*/ 2812 h 6158"/>
              <a:gd name="connsiteX4" fmla="*/ 10016 w 11223"/>
              <a:gd name="connsiteY4" fmla="*/ 6158 h 6158"/>
              <a:gd name="connsiteX5" fmla="*/ 16 w 11223"/>
              <a:gd name="connsiteY5" fmla="*/ 6158 h 6158"/>
              <a:gd name="connsiteX6" fmla="*/ 417 w 11223"/>
              <a:gd name="connsiteY6" fmla="*/ 2479 h 6158"/>
              <a:gd name="connsiteX7" fmla="*/ 464 w 11223"/>
              <a:gd name="connsiteY7" fmla="*/ 2319 h 6158"/>
              <a:gd name="connsiteX0" fmla="*/ 941 w 10000"/>
              <a:gd name="connsiteY0" fmla="*/ 255 h 16550"/>
              <a:gd name="connsiteX1" fmla="*/ 1969 w 10000"/>
              <a:gd name="connsiteY1" fmla="*/ 10192 h 16550"/>
              <a:gd name="connsiteX2" fmla="*/ 3367 w 10000"/>
              <a:gd name="connsiteY2" fmla="*/ 8659 h 16550"/>
              <a:gd name="connsiteX3" fmla="*/ 10000 w 10000"/>
              <a:gd name="connsiteY3" fmla="*/ 11116 h 16550"/>
              <a:gd name="connsiteX4" fmla="*/ 8925 w 10000"/>
              <a:gd name="connsiteY4" fmla="*/ 16550 h 16550"/>
              <a:gd name="connsiteX5" fmla="*/ 14 w 10000"/>
              <a:gd name="connsiteY5" fmla="*/ 16550 h 16550"/>
              <a:gd name="connsiteX6" fmla="*/ 372 w 10000"/>
              <a:gd name="connsiteY6" fmla="*/ 10576 h 16550"/>
              <a:gd name="connsiteX7" fmla="*/ 941 w 10000"/>
              <a:gd name="connsiteY7" fmla="*/ 255 h 16550"/>
              <a:gd name="connsiteX0" fmla="*/ 2258 w 11317"/>
              <a:gd name="connsiteY0" fmla="*/ 1060 h 17355"/>
              <a:gd name="connsiteX1" fmla="*/ 3286 w 11317"/>
              <a:gd name="connsiteY1" fmla="*/ 10997 h 17355"/>
              <a:gd name="connsiteX2" fmla="*/ 4684 w 11317"/>
              <a:gd name="connsiteY2" fmla="*/ 9464 h 17355"/>
              <a:gd name="connsiteX3" fmla="*/ 11317 w 11317"/>
              <a:gd name="connsiteY3" fmla="*/ 11921 h 17355"/>
              <a:gd name="connsiteX4" fmla="*/ 10242 w 11317"/>
              <a:gd name="connsiteY4" fmla="*/ 17355 h 17355"/>
              <a:gd name="connsiteX5" fmla="*/ 1331 w 11317"/>
              <a:gd name="connsiteY5" fmla="*/ 17355 h 17355"/>
              <a:gd name="connsiteX6" fmla="*/ 2258 w 11317"/>
              <a:gd name="connsiteY6" fmla="*/ 1060 h 17355"/>
              <a:gd name="connsiteX0" fmla="*/ 2258 w 11317"/>
              <a:gd name="connsiteY0" fmla="*/ 1087 h 17382"/>
              <a:gd name="connsiteX1" fmla="*/ 3391 w 11317"/>
              <a:gd name="connsiteY1" fmla="*/ 10862 h 17382"/>
              <a:gd name="connsiteX2" fmla="*/ 4684 w 11317"/>
              <a:gd name="connsiteY2" fmla="*/ 9491 h 17382"/>
              <a:gd name="connsiteX3" fmla="*/ 11317 w 11317"/>
              <a:gd name="connsiteY3" fmla="*/ 11948 h 17382"/>
              <a:gd name="connsiteX4" fmla="*/ 10242 w 11317"/>
              <a:gd name="connsiteY4" fmla="*/ 17382 h 17382"/>
              <a:gd name="connsiteX5" fmla="*/ 1331 w 11317"/>
              <a:gd name="connsiteY5" fmla="*/ 17382 h 17382"/>
              <a:gd name="connsiteX6" fmla="*/ 2258 w 11317"/>
              <a:gd name="connsiteY6" fmla="*/ 1087 h 17382"/>
              <a:gd name="connsiteX0" fmla="*/ 2258 w 11317"/>
              <a:gd name="connsiteY0" fmla="*/ 1315 h 17610"/>
              <a:gd name="connsiteX1" fmla="*/ 4684 w 11317"/>
              <a:gd name="connsiteY1" fmla="*/ 9719 h 17610"/>
              <a:gd name="connsiteX2" fmla="*/ 11317 w 11317"/>
              <a:gd name="connsiteY2" fmla="*/ 12176 h 17610"/>
              <a:gd name="connsiteX3" fmla="*/ 10242 w 11317"/>
              <a:gd name="connsiteY3" fmla="*/ 17610 h 17610"/>
              <a:gd name="connsiteX4" fmla="*/ 1331 w 11317"/>
              <a:gd name="connsiteY4" fmla="*/ 17610 h 17610"/>
              <a:gd name="connsiteX5" fmla="*/ 2258 w 11317"/>
              <a:gd name="connsiteY5" fmla="*/ 1315 h 17610"/>
              <a:gd name="connsiteX0" fmla="*/ 2258 w 11317"/>
              <a:gd name="connsiteY0" fmla="*/ 1268 h 17563"/>
              <a:gd name="connsiteX1" fmla="*/ 4523 w 11317"/>
              <a:gd name="connsiteY1" fmla="*/ 9957 h 17563"/>
              <a:gd name="connsiteX2" fmla="*/ 11317 w 11317"/>
              <a:gd name="connsiteY2" fmla="*/ 12129 h 17563"/>
              <a:gd name="connsiteX3" fmla="*/ 10242 w 11317"/>
              <a:gd name="connsiteY3" fmla="*/ 17563 h 17563"/>
              <a:gd name="connsiteX4" fmla="*/ 1331 w 11317"/>
              <a:gd name="connsiteY4" fmla="*/ 17563 h 17563"/>
              <a:gd name="connsiteX5" fmla="*/ 2258 w 11317"/>
              <a:gd name="connsiteY5" fmla="*/ 1268 h 17563"/>
              <a:gd name="connsiteX0" fmla="*/ 2258 w 11317"/>
              <a:gd name="connsiteY0" fmla="*/ 906 h 17201"/>
              <a:gd name="connsiteX1" fmla="*/ 11317 w 11317"/>
              <a:gd name="connsiteY1" fmla="*/ 11767 h 17201"/>
              <a:gd name="connsiteX2" fmla="*/ 10242 w 11317"/>
              <a:gd name="connsiteY2" fmla="*/ 17201 h 17201"/>
              <a:gd name="connsiteX3" fmla="*/ 1331 w 11317"/>
              <a:gd name="connsiteY3" fmla="*/ 17201 h 17201"/>
              <a:gd name="connsiteX4" fmla="*/ 2258 w 11317"/>
              <a:gd name="connsiteY4" fmla="*/ 906 h 17201"/>
              <a:gd name="connsiteX0" fmla="*/ 1510 w 10569"/>
              <a:gd name="connsiteY0" fmla="*/ 905 h 17200"/>
              <a:gd name="connsiteX1" fmla="*/ 10569 w 10569"/>
              <a:gd name="connsiteY1" fmla="*/ 11766 h 17200"/>
              <a:gd name="connsiteX2" fmla="*/ 9494 w 10569"/>
              <a:gd name="connsiteY2" fmla="*/ 17200 h 17200"/>
              <a:gd name="connsiteX3" fmla="*/ 1510 w 10569"/>
              <a:gd name="connsiteY3" fmla="*/ 17197 h 17200"/>
              <a:gd name="connsiteX4" fmla="*/ 1510 w 10569"/>
              <a:gd name="connsiteY4" fmla="*/ 905 h 17200"/>
              <a:gd name="connsiteX0" fmla="*/ 1510 w 10569"/>
              <a:gd name="connsiteY0" fmla="*/ 905 h 17200"/>
              <a:gd name="connsiteX1" fmla="*/ 10569 w 10569"/>
              <a:gd name="connsiteY1" fmla="*/ 11766 h 17200"/>
              <a:gd name="connsiteX2" fmla="*/ 9494 w 10569"/>
              <a:gd name="connsiteY2" fmla="*/ 17200 h 17200"/>
              <a:gd name="connsiteX3" fmla="*/ 1510 w 10569"/>
              <a:gd name="connsiteY3" fmla="*/ 17197 h 17200"/>
              <a:gd name="connsiteX4" fmla="*/ 1510 w 10569"/>
              <a:gd name="connsiteY4" fmla="*/ 905 h 1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9" h="17200">
                <a:moveTo>
                  <a:pt x="1510" y="905"/>
                </a:moveTo>
                <a:cubicBezTo>
                  <a:pt x="3020" y="0"/>
                  <a:pt x="9238" y="9050"/>
                  <a:pt x="10569" y="11766"/>
                </a:cubicBezTo>
                <a:lnTo>
                  <a:pt x="9494" y="17200"/>
                </a:lnTo>
                <a:lnTo>
                  <a:pt x="1510" y="17197"/>
                </a:lnTo>
                <a:cubicBezTo>
                  <a:pt x="542" y="14421"/>
                  <a:pt x="0" y="1810"/>
                  <a:pt x="1510" y="905"/>
                </a:cubicBezTo>
                <a:close/>
              </a:path>
            </a:pathLst>
          </a:custGeom>
          <a:pattFill prst="ltVert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611" tIns="56803" rIns="113611" bIns="56803" anchor="ctr"/>
          <a:lstStyle/>
          <a:p>
            <a:pPr algn="ctr" defTabSz="1106244">
              <a:defRPr/>
            </a:pPr>
            <a:endParaRPr lang="ru-RU" sz="2600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0689" y="3635381"/>
            <a:ext cx="1485054" cy="625475"/>
          </a:xfrm>
          <a:prstGeom prst="rect">
            <a:avLst/>
          </a:prstGeom>
        </p:spPr>
        <p:txBody>
          <a:bodyPr wrap="none" lIns="110574" tIns="55287" rIns="110574" bIns="55287" anchor="ctr"/>
          <a:lstStyle/>
          <a:p>
            <a:pPr algn="ctr" defTabSz="1103908">
              <a:defRPr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в 6,2 раза</a:t>
            </a:r>
            <a:endParaRPr lang="ru-RU" sz="22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13998" y="5652839"/>
            <a:ext cx="946752" cy="841624"/>
          </a:xfrm>
          <a:prstGeom prst="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966" tIns="48485" rIns="96966" bIns="48485" anchor="ctr"/>
          <a:lstStyle/>
          <a:p>
            <a:pPr algn="ctr" defTabSz="1103908">
              <a:defRPr/>
            </a:pPr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60420" y="4284688"/>
            <a:ext cx="1000132" cy="2209778"/>
          </a:xfrm>
          <a:prstGeom prst="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966" tIns="48485" rIns="96966" bIns="48485" anchor="ctr"/>
          <a:lstStyle/>
          <a:p>
            <a:pPr algn="ctr" defTabSz="1103908">
              <a:defRPr/>
            </a:pPr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9631" y="4284688"/>
            <a:ext cx="1010241" cy="2251864"/>
          </a:xfrm>
          <a:prstGeom prst="rect">
            <a:avLst/>
          </a:prstGeom>
        </p:spPr>
        <p:txBody>
          <a:bodyPr wrap="none" lIns="129625" tIns="64802" rIns="129625" bIns="64802" anchor="ctr">
            <a:normAutofit/>
          </a:bodyPr>
          <a:lstStyle/>
          <a:p>
            <a:pPr algn="ctr" defTabSz="1295985">
              <a:defRPr/>
            </a:pPr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en-US" sz="25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376</a:t>
            </a:r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en-US" sz="25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6</a:t>
            </a:r>
            <a:endParaRPr lang="ru-RU" sz="2500" b="1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38388" y="5652839"/>
            <a:ext cx="1060404" cy="918433"/>
          </a:xfrm>
          <a:prstGeom prst="rect">
            <a:avLst/>
          </a:prstGeom>
        </p:spPr>
        <p:txBody>
          <a:bodyPr wrap="none" lIns="129625" tIns="64802" rIns="129625" bIns="64802" anchor="ctr">
            <a:normAutofit/>
          </a:bodyPr>
          <a:lstStyle/>
          <a:p>
            <a:pPr algn="ctr" defTabSz="1295985">
              <a:defRPr/>
            </a:pPr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382,3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ru-RU" sz="2500" b="1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pPr algn="ctr" defTabSz="1295985">
              <a:defRPr/>
            </a:pPr>
            <a:endParaRPr lang="ru-RU" sz="1300" b="1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8916" y="5066515"/>
            <a:ext cx="500066" cy="750888"/>
          </a:xfrm>
          <a:prstGeom prst="rect">
            <a:avLst/>
          </a:prstGeom>
        </p:spPr>
        <p:txBody>
          <a:bodyPr vert="vert270" wrap="none" lIns="129625" tIns="64802" rIns="129625" bIns="64802" anchor="ctr">
            <a:normAutofit/>
          </a:bodyPr>
          <a:lstStyle/>
          <a:p>
            <a:pPr defTabSz="1295985">
              <a:defRPr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млн.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50650" y="6323014"/>
            <a:ext cx="1010241" cy="769937"/>
          </a:xfrm>
          <a:prstGeom prst="rect">
            <a:avLst/>
          </a:prstGeom>
        </p:spPr>
        <p:txBody>
          <a:bodyPr wrap="none" lIns="129625" tIns="64802" rIns="129625" bIns="64802" anchor="ctr">
            <a:normAutofit/>
          </a:bodyPr>
          <a:lstStyle/>
          <a:p>
            <a:pPr algn="ctr" defTabSz="1295985">
              <a:defRPr/>
            </a:pPr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2018</a:t>
            </a:r>
            <a:endParaRPr lang="ru-RU" sz="22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39493" y="6310315"/>
            <a:ext cx="1010241" cy="769937"/>
          </a:xfrm>
          <a:prstGeom prst="rect">
            <a:avLst/>
          </a:prstGeom>
        </p:spPr>
        <p:txBody>
          <a:bodyPr wrap="none" lIns="129625" tIns="64802" rIns="129625" bIns="64802" anchor="ctr">
            <a:normAutofit/>
          </a:bodyPr>
          <a:lstStyle/>
          <a:p>
            <a:pPr algn="ctr" defTabSz="1295985">
              <a:defRPr/>
            </a:pPr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2019</a:t>
            </a:r>
            <a:endParaRPr lang="ru-RU" sz="22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68329" y="6494463"/>
            <a:ext cx="24624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704022" y="1970072"/>
            <a:ext cx="857256" cy="1228739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966" tIns="48485" rIns="96966" bIns="48485" anchor="ctr"/>
          <a:lstStyle/>
          <a:p>
            <a:pPr algn="ctr" defTabSz="1103908">
              <a:defRPr/>
            </a:pPr>
            <a:r>
              <a:rPr lang="ru-RU" sz="2200" dirty="0" smtClean="0"/>
              <a:t>202,</a:t>
            </a:r>
            <a:r>
              <a:rPr lang="en-US" sz="2200" dirty="0" smtClean="0"/>
              <a:t>3</a:t>
            </a:r>
            <a:endParaRPr lang="ru-RU" sz="2200" b="1" dirty="0">
              <a:solidFill>
                <a:prstClr val="white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989906" y="6084887"/>
            <a:ext cx="837213" cy="511177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966" tIns="48485" rIns="96966" bIns="48485" anchor="ctr"/>
          <a:lstStyle/>
          <a:p>
            <a:pPr algn="ctr" defTabSz="1103908">
              <a:defRPr/>
            </a:pPr>
            <a:r>
              <a:rPr lang="ru-RU" sz="1800" b="1" dirty="0" smtClean="0">
                <a:latin typeface="Times New Roman" panose="02020603050405020304" pitchFamily="18" charset="0"/>
              </a:rPr>
              <a:t>299,9</a:t>
            </a:r>
            <a:endParaRPr lang="ru-RU" sz="1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704023" y="5292799"/>
            <a:ext cx="857256" cy="1303267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966" tIns="48485" rIns="96966" bIns="48485" anchor="ctr"/>
          <a:lstStyle/>
          <a:p>
            <a:pPr algn="ctr" defTabSz="1103908">
              <a:defRPr/>
            </a:pPr>
            <a:r>
              <a:rPr lang="ru-RU" sz="1800" b="1" dirty="0" smtClean="0">
                <a:latin typeface="Times New Roman" panose="02020603050405020304" pitchFamily="18" charset="0"/>
              </a:rPr>
              <a:t>2174,4</a:t>
            </a:r>
            <a:endParaRPr lang="ru-RU" sz="18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6775460" y="3209127"/>
            <a:ext cx="21202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89906" y="6423837"/>
            <a:ext cx="1010241" cy="769938"/>
          </a:xfrm>
          <a:prstGeom prst="rect">
            <a:avLst/>
          </a:prstGeom>
        </p:spPr>
        <p:txBody>
          <a:bodyPr wrap="none" lIns="129625" tIns="64802" rIns="129625" bIns="64802" anchor="ctr">
            <a:normAutofit/>
          </a:bodyPr>
          <a:lstStyle/>
          <a:p>
            <a:pPr algn="ctr" defTabSz="1295985"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2019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04022" y="6423837"/>
            <a:ext cx="1008978" cy="769938"/>
          </a:xfrm>
          <a:prstGeom prst="rect">
            <a:avLst/>
          </a:prstGeom>
        </p:spPr>
        <p:txBody>
          <a:bodyPr wrap="none" lIns="129625" tIns="64802" rIns="129625" bIns="64802" anchor="ctr">
            <a:normAutofit/>
          </a:bodyPr>
          <a:lstStyle/>
          <a:p>
            <a:pPr algn="ctr" defTabSz="1295985"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2018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35581" y="4804577"/>
            <a:ext cx="727373" cy="523875"/>
          </a:xfrm>
          <a:prstGeom prst="rect">
            <a:avLst/>
          </a:prstGeom>
        </p:spPr>
        <p:txBody>
          <a:bodyPr wrap="none" lIns="104287" tIns="52144" rIns="104287" bIns="52144" anchor="ctr"/>
          <a:lstStyle/>
          <a:p>
            <a:pPr defTabSz="1042872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 7,2 раз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89906" y="1708929"/>
            <a:ext cx="727373" cy="522287"/>
          </a:xfrm>
          <a:prstGeom prst="rect">
            <a:avLst/>
          </a:prstGeom>
        </p:spPr>
        <p:txBody>
          <a:bodyPr wrap="none" lIns="104287" tIns="52144" rIns="104287" bIns="52144" anchor="ctr"/>
          <a:lstStyle/>
          <a:p>
            <a:pPr defTabSz="1042872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6757250" y="6596063"/>
            <a:ext cx="21189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918468" y="3066251"/>
            <a:ext cx="1010241" cy="768350"/>
          </a:xfrm>
          <a:prstGeom prst="rect">
            <a:avLst/>
          </a:prstGeom>
        </p:spPr>
        <p:txBody>
          <a:bodyPr wrap="none" lIns="129625" tIns="64802" rIns="129625" bIns="64802" anchor="ctr">
            <a:normAutofit/>
          </a:bodyPr>
          <a:lstStyle/>
          <a:p>
            <a:pPr algn="ctr" defTabSz="1295985"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2019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32584" y="3066251"/>
            <a:ext cx="1008978" cy="768350"/>
          </a:xfrm>
          <a:prstGeom prst="rect">
            <a:avLst/>
          </a:prstGeom>
        </p:spPr>
        <p:txBody>
          <a:bodyPr wrap="none" lIns="129625" tIns="64802" rIns="129625" bIns="64802" anchor="ctr">
            <a:normAutofit/>
          </a:bodyPr>
          <a:lstStyle/>
          <a:p>
            <a:pPr algn="ctr" defTabSz="1295985"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2018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401" name="Заголовок 7"/>
          <p:cNvSpPr>
            <a:spLocks noGrp="1"/>
          </p:cNvSpPr>
          <p:nvPr>
            <p:ph type="title"/>
          </p:nvPr>
        </p:nvSpPr>
        <p:spPr>
          <a:xfrm>
            <a:off x="846106" y="851673"/>
            <a:ext cx="6527419" cy="784225"/>
          </a:xfrm>
        </p:spPr>
        <p:txBody>
          <a:bodyPr>
            <a:normAutofit fontScale="90000"/>
          </a:bodyPr>
          <a:lstStyle/>
          <a:p>
            <a:pPr defTabSz="1041216" fontAlgn="base">
              <a:spcAft>
                <a:spcPct val="0"/>
              </a:spcAft>
            </a:pPr>
            <a:r>
              <a:rPr lang="ru-RU" sz="2900" dirty="0" smtClean="0"/>
              <a:t>ДОПОЛНИТЕЛЬНО НАЧИСЛЕНО ПО КОНТРОЛЬНОЙ РАБОТЕ</a:t>
            </a:r>
            <a:br>
              <a:rPr lang="ru-RU" sz="2900" dirty="0" smtClean="0"/>
            </a:br>
            <a:r>
              <a:rPr lang="ru-RU" sz="2400" dirty="0" smtClean="0"/>
              <a:t>ЗА  2019 ГОД</a:t>
            </a:r>
          </a:p>
        </p:txBody>
      </p:sp>
      <p:sp>
        <p:nvSpPr>
          <p:cNvPr id="43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4" y="6660951"/>
            <a:ext cx="724719" cy="69662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31" name="Блок-схема: ручной ввод 2"/>
          <p:cNvSpPr/>
          <p:nvPr/>
        </p:nvSpPr>
        <p:spPr>
          <a:xfrm>
            <a:off x="7561280" y="1929102"/>
            <a:ext cx="500064" cy="125381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28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280 h 10000"/>
              <a:gd name="connsiteX0" fmla="*/ 0 w 10000"/>
              <a:gd name="connsiteY0" fmla="*/ 22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250 h 10000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10000 w 10000"/>
              <a:gd name="connsiteY2" fmla="*/ 16136 h 16136"/>
              <a:gd name="connsiteX3" fmla="*/ 0 w 10000"/>
              <a:gd name="connsiteY3" fmla="*/ 16136 h 16136"/>
              <a:gd name="connsiteX4" fmla="*/ 0 w 10000"/>
              <a:gd name="connsiteY4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10000 w 10000"/>
              <a:gd name="connsiteY2" fmla="*/ 16136 h 16136"/>
              <a:gd name="connsiteX3" fmla="*/ 0 w 10000"/>
              <a:gd name="connsiteY3" fmla="*/ 16136 h 16136"/>
              <a:gd name="connsiteX4" fmla="*/ 0 w 10000"/>
              <a:gd name="connsiteY4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10000 w 10000"/>
              <a:gd name="connsiteY2" fmla="*/ 16136 h 16136"/>
              <a:gd name="connsiteX3" fmla="*/ 0 w 10000"/>
              <a:gd name="connsiteY3" fmla="*/ 16136 h 16136"/>
              <a:gd name="connsiteX4" fmla="*/ 0 w 10000"/>
              <a:gd name="connsiteY4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10000 w 10000"/>
              <a:gd name="connsiteY2" fmla="*/ 16136 h 16136"/>
              <a:gd name="connsiteX3" fmla="*/ 0 w 10000"/>
              <a:gd name="connsiteY3" fmla="*/ 16136 h 16136"/>
              <a:gd name="connsiteX4" fmla="*/ 0 w 10000"/>
              <a:gd name="connsiteY4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10000 w 10000"/>
              <a:gd name="connsiteY2" fmla="*/ 16136 h 16136"/>
              <a:gd name="connsiteX3" fmla="*/ 0 w 10000"/>
              <a:gd name="connsiteY3" fmla="*/ 16136 h 16136"/>
              <a:gd name="connsiteX4" fmla="*/ 0 w 10000"/>
              <a:gd name="connsiteY4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10000 w 10000"/>
              <a:gd name="connsiteY2" fmla="*/ 16136 h 16136"/>
              <a:gd name="connsiteX3" fmla="*/ 0 w 10000"/>
              <a:gd name="connsiteY3" fmla="*/ 16136 h 16136"/>
              <a:gd name="connsiteX4" fmla="*/ 0 w 10000"/>
              <a:gd name="connsiteY4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10000 w 10000"/>
              <a:gd name="connsiteY2" fmla="*/ 16136 h 16136"/>
              <a:gd name="connsiteX3" fmla="*/ 0 w 10000"/>
              <a:gd name="connsiteY3" fmla="*/ 16136 h 16136"/>
              <a:gd name="connsiteX4" fmla="*/ 0 w 10000"/>
              <a:gd name="connsiteY4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9772 w 10000"/>
              <a:gd name="connsiteY2" fmla="*/ 5088 h 16136"/>
              <a:gd name="connsiteX3" fmla="*/ 10000 w 10000"/>
              <a:gd name="connsiteY3" fmla="*/ 16136 h 16136"/>
              <a:gd name="connsiteX4" fmla="*/ 0 w 10000"/>
              <a:gd name="connsiteY4" fmla="*/ 16136 h 16136"/>
              <a:gd name="connsiteX5" fmla="*/ 0 w 10000"/>
              <a:gd name="connsiteY5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9772 w 10000"/>
              <a:gd name="connsiteY2" fmla="*/ 5088 h 16136"/>
              <a:gd name="connsiteX3" fmla="*/ 10000 w 10000"/>
              <a:gd name="connsiteY3" fmla="*/ 16136 h 16136"/>
              <a:gd name="connsiteX4" fmla="*/ 0 w 10000"/>
              <a:gd name="connsiteY4" fmla="*/ 16136 h 16136"/>
              <a:gd name="connsiteX5" fmla="*/ 0 w 10000"/>
              <a:gd name="connsiteY5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9772 w 10000"/>
              <a:gd name="connsiteY2" fmla="*/ 5088 h 16136"/>
              <a:gd name="connsiteX3" fmla="*/ 10000 w 10000"/>
              <a:gd name="connsiteY3" fmla="*/ 16136 h 16136"/>
              <a:gd name="connsiteX4" fmla="*/ 0 w 10000"/>
              <a:gd name="connsiteY4" fmla="*/ 16136 h 16136"/>
              <a:gd name="connsiteX5" fmla="*/ 0 w 10000"/>
              <a:gd name="connsiteY5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9772 w 10000"/>
              <a:gd name="connsiteY2" fmla="*/ 5088 h 16136"/>
              <a:gd name="connsiteX3" fmla="*/ 10000 w 10000"/>
              <a:gd name="connsiteY3" fmla="*/ 16136 h 16136"/>
              <a:gd name="connsiteX4" fmla="*/ 0 w 10000"/>
              <a:gd name="connsiteY4" fmla="*/ 16136 h 16136"/>
              <a:gd name="connsiteX5" fmla="*/ 0 w 10000"/>
              <a:gd name="connsiteY5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9772 w 10000"/>
              <a:gd name="connsiteY2" fmla="*/ 5088 h 16136"/>
              <a:gd name="connsiteX3" fmla="*/ 4489 w 10000"/>
              <a:gd name="connsiteY3" fmla="*/ 5180 h 16136"/>
              <a:gd name="connsiteX4" fmla="*/ 10000 w 10000"/>
              <a:gd name="connsiteY4" fmla="*/ 16136 h 16136"/>
              <a:gd name="connsiteX5" fmla="*/ 0 w 10000"/>
              <a:gd name="connsiteY5" fmla="*/ 16136 h 16136"/>
              <a:gd name="connsiteX6" fmla="*/ 0 w 10000"/>
              <a:gd name="connsiteY6" fmla="*/ 0 h 16136"/>
              <a:gd name="connsiteX0" fmla="*/ 0 w 11532"/>
              <a:gd name="connsiteY0" fmla="*/ 0 h 16136"/>
              <a:gd name="connsiteX1" fmla="*/ 10000 w 11532"/>
              <a:gd name="connsiteY1" fmla="*/ 6136 h 16136"/>
              <a:gd name="connsiteX2" fmla="*/ 9772 w 11532"/>
              <a:gd name="connsiteY2" fmla="*/ 5088 h 16136"/>
              <a:gd name="connsiteX3" fmla="*/ 4489 w 11532"/>
              <a:gd name="connsiteY3" fmla="*/ 5180 h 16136"/>
              <a:gd name="connsiteX4" fmla="*/ 10000 w 11532"/>
              <a:gd name="connsiteY4" fmla="*/ 16136 h 16136"/>
              <a:gd name="connsiteX5" fmla="*/ 0 w 11532"/>
              <a:gd name="connsiteY5" fmla="*/ 16136 h 16136"/>
              <a:gd name="connsiteX6" fmla="*/ 0 w 11532"/>
              <a:gd name="connsiteY6" fmla="*/ 0 h 16136"/>
              <a:gd name="connsiteX0" fmla="*/ 0 w 17623"/>
              <a:gd name="connsiteY0" fmla="*/ 0 h 16136"/>
              <a:gd name="connsiteX1" fmla="*/ 10000 w 17623"/>
              <a:gd name="connsiteY1" fmla="*/ 6136 h 16136"/>
              <a:gd name="connsiteX2" fmla="*/ 9772 w 17623"/>
              <a:gd name="connsiteY2" fmla="*/ 5088 h 16136"/>
              <a:gd name="connsiteX3" fmla="*/ 10580 w 17623"/>
              <a:gd name="connsiteY3" fmla="*/ 5180 h 16136"/>
              <a:gd name="connsiteX4" fmla="*/ 10000 w 17623"/>
              <a:gd name="connsiteY4" fmla="*/ 16136 h 16136"/>
              <a:gd name="connsiteX5" fmla="*/ 0 w 17623"/>
              <a:gd name="connsiteY5" fmla="*/ 16136 h 16136"/>
              <a:gd name="connsiteX6" fmla="*/ 0 w 17623"/>
              <a:gd name="connsiteY6" fmla="*/ 0 h 16136"/>
              <a:gd name="connsiteX0" fmla="*/ 0 w 17623"/>
              <a:gd name="connsiteY0" fmla="*/ 0 h 16136"/>
              <a:gd name="connsiteX1" fmla="*/ 10000 w 17623"/>
              <a:gd name="connsiteY1" fmla="*/ 6136 h 16136"/>
              <a:gd name="connsiteX2" fmla="*/ 9772 w 17623"/>
              <a:gd name="connsiteY2" fmla="*/ 5088 h 16136"/>
              <a:gd name="connsiteX3" fmla="*/ 10580 w 17623"/>
              <a:gd name="connsiteY3" fmla="*/ 5180 h 16136"/>
              <a:gd name="connsiteX4" fmla="*/ 10054 w 17623"/>
              <a:gd name="connsiteY4" fmla="*/ 2138 h 16136"/>
              <a:gd name="connsiteX5" fmla="*/ 10000 w 17623"/>
              <a:gd name="connsiteY5" fmla="*/ 16136 h 16136"/>
              <a:gd name="connsiteX6" fmla="*/ 0 w 17623"/>
              <a:gd name="connsiteY6" fmla="*/ 16136 h 16136"/>
              <a:gd name="connsiteX7" fmla="*/ 0 w 17623"/>
              <a:gd name="connsiteY7" fmla="*/ 0 h 16136"/>
              <a:gd name="connsiteX0" fmla="*/ 0 w 17623"/>
              <a:gd name="connsiteY0" fmla="*/ 0 h 16136"/>
              <a:gd name="connsiteX1" fmla="*/ 10000 w 17623"/>
              <a:gd name="connsiteY1" fmla="*/ 6136 h 16136"/>
              <a:gd name="connsiteX2" fmla="*/ 9772 w 17623"/>
              <a:gd name="connsiteY2" fmla="*/ 5088 h 16136"/>
              <a:gd name="connsiteX3" fmla="*/ 10580 w 17623"/>
              <a:gd name="connsiteY3" fmla="*/ 5180 h 16136"/>
              <a:gd name="connsiteX4" fmla="*/ 10054 w 17623"/>
              <a:gd name="connsiteY4" fmla="*/ 2138 h 16136"/>
              <a:gd name="connsiteX5" fmla="*/ 10000 w 17623"/>
              <a:gd name="connsiteY5" fmla="*/ 16136 h 16136"/>
              <a:gd name="connsiteX6" fmla="*/ 0 w 17623"/>
              <a:gd name="connsiteY6" fmla="*/ 16136 h 16136"/>
              <a:gd name="connsiteX7" fmla="*/ 0 w 17623"/>
              <a:gd name="connsiteY7" fmla="*/ 0 h 16136"/>
              <a:gd name="connsiteX0" fmla="*/ 0 w 17623"/>
              <a:gd name="connsiteY0" fmla="*/ 0 h 16136"/>
              <a:gd name="connsiteX1" fmla="*/ 10000 w 17623"/>
              <a:gd name="connsiteY1" fmla="*/ 6136 h 16136"/>
              <a:gd name="connsiteX2" fmla="*/ 9772 w 17623"/>
              <a:gd name="connsiteY2" fmla="*/ 5088 h 16136"/>
              <a:gd name="connsiteX3" fmla="*/ 10580 w 17623"/>
              <a:gd name="connsiteY3" fmla="*/ 5180 h 16136"/>
              <a:gd name="connsiteX4" fmla="*/ 10054 w 17623"/>
              <a:gd name="connsiteY4" fmla="*/ 2138 h 16136"/>
              <a:gd name="connsiteX5" fmla="*/ 10000 w 17623"/>
              <a:gd name="connsiteY5" fmla="*/ 16136 h 16136"/>
              <a:gd name="connsiteX6" fmla="*/ 0 w 17623"/>
              <a:gd name="connsiteY6" fmla="*/ 16136 h 16136"/>
              <a:gd name="connsiteX7" fmla="*/ 0 w 17623"/>
              <a:gd name="connsiteY7" fmla="*/ 0 h 16136"/>
              <a:gd name="connsiteX0" fmla="*/ 0 w 17175"/>
              <a:gd name="connsiteY0" fmla="*/ 0 h 16136"/>
              <a:gd name="connsiteX1" fmla="*/ 10000 w 17175"/>
              <a:gd name="connsiteY1" fmla="*/ 6136 h 16136"/>
              <a:gd name="connsiteX2" fmla="*/ 9772 w 17175"/>
              <a:gd name="connsiteY2" fmla="*/ 5088 h 16136"/>
              <a:gd name="connsiteX3" fmla="*/ 2410 w 17175"/>
              <a:gd name="connsiteY3" fmla="*/ 3630 h 16136"/>
              <a:gd name="connsiteX4" fmla="*/ 10054 w 17175"/>
              <a:gd name="connsiteY4" fmla="*/ 2138 h 16136"/>
              <a:gd name="connsiteX5" fmla="*/ 10000 w 17175"/>
              <a:gd name="connsiteY5" fmla="*/ 16136 h 16136"/>
              <a:gd name="connsiteX6" fmla="*/ 0 w 17175"/>
              <a:gd name="connsiteY6" fmla="*/ 16136 h 16136"/>
              <a:gd name="connsiteX7" fmla="*/ 0 w 17175"/>
              <a:gd name="connsiteY7" fmla="*/ 0 h 16136"/>
              <a:gd name="connsiteX0" fmla="*/ 0 w 17175"/>
              <a:gd name="connsiteY0" fmla="*/ 0 h 16136"/>
              <a:gd name="connsiteX1" fmla="*/ 10000 w 17175"/>
              <a:gd name="connsiteY1" fmla="*/ 6136 h 16136"/>
              <a:gd name="connsiteX2" fmla="*/ 9772 w 17175"/>
              <a:gd name="connsiteY2" fmla="*/ 5088 h 16136"/>
              <a:gd name="connsiteX3" fmla="*/ 10054 w 17175"/>
              <a:gd name="connsiteY3" fmla="*/ 2138 h 16136"/>
              <a:gd name="connsiteX4" fmla="*/ 10000 w 17175"/>
              <a:gd name="connsiteY4" fmla="*/ 16136 h 16136"/>
              <a:gd name="connsiteX5" fmla="*/ 0 w 17175"/>
              <a:gd name="connsiteY5" fmla="*/ 16136 h 16136"/>
              <a:gd name="connsiteX6" fmla="*/ 0 w 17175"/>
              <a:gd name="connsiteY6" fmla="*/ 0 h 16136"/>
              <a:gd name="connsiteX0" fmla="*/ 10054 w 17175"/>
              <a:gd name="connsiteY0" fmla="*/ 2138 h 16136"/>
              <a:gd name="connsiteX1" fmla="*/ 10000 w 17175"/>
              <a:gd name="connsiteY1" fmla="*/ 16136 h 16136"/>
              <a:gd name="connsiteX2" fmla="*/ 0 w 17175"/>
              <a:gd name="connsiteY2" fmla="*/ 16136 h 16136"/>
              <a:gd name="connsiteX3" fmla="*/ 0 w 17175"/>
              <a:gd name="connsiteY3" fmla="*/ 0 h 16136"/>
              <a:gd name="connsiteX4" fmla="*/ 10000 w 17175"/>
              <a:gd name="connsiteY4" fmla="*/ 6136 h 16136"/>
              <a:gd name="connsiteX5" fmla="*/ 11800 w 17175"/>
              <a:gd name="connsiteY5" fmla="*/ 6043 h 16136"/>
              <a:gd name="connsiteX0" fmla="*/ 10054 w 17175"/>
              <a:gd name="connsiteY0" fmla="*/ 2138 h 16136"/>
              <a:gd name="connsiteX1" fmla="*/ 10000 w 17175"/>
              <a:gd name="connsiteY1" fmla="*/ 16136 h 16136"/>
              <a:gd name="connsiteX2" fmla="*/ 0 w 17175"/>
              <a:gd name="connsiteY2" fmla="*/ 16136 h 16136"/>
              <a:gd name="connsiteX3" fmla="*/ 0 w 17175"/>
              <a:gd name="connsiteY3" fmla="*/ 0 h 16136"/>
              <a:gd name="connsiteX4" fmla="*/ 10000 w 17175"/>
              <a:gd name="connsiteY4" fmla="*/ 6136 h 16136"/>
              <a:gd name="connsiteX0" fmla="*/ 10054 w 17175"/>
              <a:gd name="connsiteY0" fmla="*/ 2138 h 16136"/>
              <a:gd name="connsiteX1" fmla="*/ 10000 w 17175"/>
              <a:gd name="connsiteY1" fmla="*/ 16136 h 16136"/>
              <a:gd name="connsiteX2" fmla="*/ 0 w 17175"/>
              <a:gd name="connsiteY2" fmla="*/ 16136 h 16136"/>
              <a:gd name="connsiteX3" fmla="*/ 0 w 17175"/>
              <a:gd name="connsiteY3" fmla="*/ 0 h 16136"/>
              <a:gd name="connsiteX4" fmla="*/ 10000 w 17175"/>
              <a:gd name="connsiteY4" fmla="*/ 6136 h 16136"/>
              <a:gd name="connsiteX0" fmla="*/ 10054 w 17175"/>
              <a:gd name="connsiteY0" fmla="*/ 2138 h 16136"/>
              <a:gd name="connsiteX1" fmla="*/ 10000 w 17175"/>
              <a:gd name="connsiteY1" fmla="*/ 16136 h 16136"/>
              <a:gd name="connsiteX2" fmla="*/ 0 w 17175"/>
              <a:gd name="connsiteY2" fmla="*/ 16136 h 16136"/>
              <a:gd name="connsiteX3" fmla="*/ 0 w 17175"/>
              <a:gd name="connsiteY3" fmla="*/ 0 h 16136"/>
              <a:gd name="connsiteX4" fmla="*/ 10000 w 17175"/>
              <a:gd name="connsiteY4" fmla="*/ 3840 h 16136"/>
              <a:gd name="connsiteX0" fmla="*/ 10054 w 17175"/>
              <a:gd name="connsiteY0" fmla="*/ 2138 h 16136"/>
              <a:gd name="connsiteX1" fmla="*/ 10000 w 17175"/>
              <a:gd name="connsiteY1" fmla="*/ 16136 h 16136"/>
              <a:gd name="connsiteX2" fmla="*/ 0 w 17175"/>
              <a:gd name="connsiteY2" fmla="*/ 16136 h 16136"/>
              <a:gd name="connsiteX3" fmla="*/ 0 w 17175"/>
              <a:gd name="connsiteY3" fmla="*/ 0 h 16136"/>
              <a:gd name="connsiteX4" fmla="*/ 10000 w 17175"/>
              <a:gd name="connsiteY4" fmla="*/ 3840 h 16136"/>
              <a:gd name="connsiteX0" fmla="*/ 10054 w 17175"/>
              <a:gd name="connsiteY0" fmla="*/ 2138 h 16136"/>
              <a:gd name="connsiteX1" fmla="*/ 10000 w 17175"/>
              <a:gd name="connsiteY1" fmla="*/ 16136 h 16136"/>
              <a:gd name="connsiteX2" fmla="*/ 0 w 17175"/>
              <a:gd name="connsiteY2" fmla="*/ 16136 h 16136"/>
              <a:gd name="connsiteX3" fmla="*/ 0 w 17175"/>
              <a:gd name="connsiteY3" fmla="*/ 0 h 16136"/>
              <a:gd name="connsiteX4" fmla="*/ 10000 w 17175"/>
              <a:gd name="connsiteY4" fmla="*/ 3840 h 16136"/>
              <a:gd name="connsiteX0" fmla="*/ 10054 w 16822"/>
              <a:gd name="connsiteY0" fmla="*/ 2138 h 16136"/>
              <a:gd name="connsiteX1" fmla="*/ 10000 w 16822"/>
              <a:gd name="connsiteY1" fmla="*/ 16136 h 16136"/>
              <a:gd name="connsiteX2" fmla="*/ 0 w 16822"/>
              <a:gd name="connsiteY2" fmla="*/ 16136 h 16136"/>
              <a:gd name="connsiteX3" fmla="*/ 0 w 16822"/>
              <a:gd name="connsiteY3" fmla="*/ 0 h 16136"/>
              <a:gd name="connsiteX4" fmla="*/ 10000 w 16822"/>
              <a:gd name="connsiteY4" fmla="*/ 3840 h 16136"/>
              <a:gd name="connsiteX0" fmla="*/ 10054 w 16469"/>
              <a:gd name="connsiteY0" fmla="*/ 2138 h 16136"/>
              <a:gd name="connsiteX1" fmla="*/ 10000 w 16469"/>
              <a:gd name="connsiteY1" fmla="*/ 16136 h 16136"/>
              <a:gd name="connsiteX2" fmla="*/ 0 w 16469"/>
              <a:gd name="connsiteY2" fmla="*/ 16136 h 16136"/>
              <a:gd name="connsiteX3" fmla="*/ 0 w 16469"/>
              <a:gd name="connsiteY3" fmla="*/ 0 h 16136"/>
              <a:gd name="connsiteX4" fmla="*/ 10000 w 16469"/>
              <a:gd name="connsiteY4" fmla="*/ 3840 h 16136"/>
              <a:gd name="connsiteX0" fmla="*/ 10054 w 11676"/>
              <a:gd name="connsiteY0" fmla="*/ 2138 h 16136"/>
              <a:gd name="connsiteX1" fmla="*/ 10000 w 11676"/>
              <a:gd name="connsiteY1" fmla="*/ 16136 h 16136"/>
              <a:gd name="connsiteX2" fmla="*/ 0 w 11676"/>
              <a:gd name="connsiteY2" fmla="*/ 16136 h 16136"/>
              <a:gd name="connsiteX3" fmla="*/ 0 w 11676"/>
              <a:gd name="connsiteY3" fmla="*/ 0 h 16136"/>
              <a:gd name="connsiteX4" fmla="*/ 10000 w 11676"/>
              <a:gd name="connsiteY4" fmla="*/ 3840 h 16136"/>
              <a:gd name="connsiteX0" fmla="*/ 10054 w 11676"/>
              <a:gd name="connsiteY0" fmla="*/ 2138 h 16136"/>
              <a:gd name="connsiteX1" fmla="*/ 10000 w 11676"/>
              <a:gd name="connsiteY1" fmla="*/ 16136 h 16136"/>
              <a:gd name="connsiteX2" fmla="*/ 0 w 11676"/>
              <a:gd name="connsiteY2" fmla="*/ 16136 h 16136"/>
              <a:gd name="connsiteX3" fmla="*/ 0 w 11676"/>
              <a:gd name="connsiteY3" fmla="*/ 0 h 16136"/>
              <a:gd name="connsiteX4" fmla="*/ 10000 w 11676"/>
              <a:gd name="connsiteY4" fmla="*/ 3840 h 16136"/>
              <a:gd name="connsiteX0" fmla="*/ 10054 w 11676"/>
              <a:gd name="connsiteY0" fmla="*/ 2138 h 16136"/>
              <a:gd name="connsiteX1" fmla="*/ 10000 w 11676"/>
              <a:gd name="connsiteY1" fmla="*/ 16136 h 16136"/>
              <a:gd name="connsiteX2" fmla="*/ 0 w 11676"/>
              <a:gd name="connsiteY2" fmla="*/ 16136 h 16136"/>
              <a:gd name="connsiteX3" fmla="*/ 0 w 11676"/>
              <a:gd name="connsiteY3" fmla="*/ 0 h 16136"/>
              <a:gd name="connsiteX4" fmla="*/ 10000 w 11676"/>
              <a:gd name="connsiteY4" fmla="*/ 3840 h 16136"/>
              <a:gd name="connsiteX0" fmla="*/ 10054 w 11676"/>
              <a:gd name="connsiteY0" fmla="*/ 2138 h 16136"/>
              <a:gd name="connsiteX1" fmla="*/ 10000 w 11676"/>
              <a:gd name="connsiteY1" fmla="*/ 16136 h 16136"/>
              <a:gd name="connsiteX2" fmla="*/ 0 w 11676"/>
              <a:gd name="connsiteY2" fmla="*/ 16136 h 16136"/>
              <a:gd name="connsiteX3" fmla="*/ 0 w 11676"/>
              <a:gd name="connsiteY3" fmla="*/ 0 h 16136"/>
              <a:gd name="connsiteX4" fmla="*/ 10000 w 11676"/>
              <a:gd name="connsiteY4" fmla="*/ 3840 h 16136"/>
              <a:gd name="connsiteX0" fmla="*/ 10054 w 11676"/>
              <a:gd name="connsiteY0" fmla="*/ 2138 h 16136"/>
              <a:gd name="connsiteX1" fmla="*/ 10000 w 11676"/>
              <a:gd name="connsiteY1" fmla="*/ 16136 h 16136"/>
              <a:gd name="connsiteX2" fmla="*/ 0 w 11676"/>
              <a:gd name="connsiteY2" fmla="*/ 16136 h 16136"/>
              <a:gd name="connsiteX3" fmla="*/ 0 w 11676"/>
              <a:gd name="connsiteY3" fmla="*/ 0 h 16136"/>
              <a:gd name="connsiteX4" fmla="*/ 10000 w 11676"/>
              <a:gd name="connsiteY4" fmla="*/ 1186 h 16136"/>
              <a:gd name="connsiteX0" fmla="*/ 10054 w 11676"/>
              <a:gd name="connsiteY0" fmla="*/ 2138 h 16136"/>
              <a:gd name="connsiteX1" fmla="*/ 10000 w 11676"/>
              <a:gd name="connsiteY1" fmla="*/ 16136 h 16136"/>
              <a:gd name="connsiteX2" fmla="*/ 0 w 11676"/>
              <a:gd name="connsiteY2" fmla="*/ 16136 h 16136"/>
              <a:gd name="connsiteX3" fmla="*/ 0 w 11676"/>
              <a:gd name="connsiteY3" fmla="*/ 0 h 16136"/>
              <a:gd name="connsiteX4" fmla="*/ 482 w 11676"/>
              <a:gd name="connsiteY4" fmla="*/ 100 h 16136"/>
              <a:gd name="connsiteX5" fmla="*/ 10000 w 11676"/>
              <a:gd name="connsiteY5" fmla="*/ 1186 h 16136"/>
              <a:gd name="connsiteX0" fmla="*/ 10054 w 11676"/>
              <a:gd name="connsiteY0" fmla="*/ 2138 h 16136"/>
              <a:gd name="connsiteX1" fmla="*/ 10000 w 11676"/>
              <a:gd name="connsiteY1" fmla="*/ 16136 h 16136"/>
              <a:gd name="connsiteX2" fmla="*/ 0 w 11676"/>
              <a:gd name="connsiteY2" fmla="*/ 16136 h 16136"/>
              <a:gd name="connsiteX3" fmla="*/ 0 w 11676"/>
              <a:gd name="connsiteY3" fmla="*/ 0 h 16136"/>
              <a:gd name="connsiteX4" fmla="*/ 482 w 11676"/>
              <a:gd name="connsiteY4" fmla="*/ 100 h 16136"/>
              <a:gd name="connsiteX5" fmla="*/ 10000 w 11676"/>
              <a:gd name="connsiteY5" fmla="*/ 1186 h 16136"/>
              <a:gd name="connsiteX0" fmla="*/ 10054 w 11676"/>
              <a:gd name="connsiteY0" fmla="*/ 4884 h 18882"/>
              <a:gd name="connsiteX1" fmla="*/ 10000 w 11676"/>
              <a:gd name="connsiteY1" fmla="*/ 18882 h 18882"/>
              <a:gd name="connsiteX2" fmla="*/ 0 w 11676"/>
              <a:gd name="connsiteY2" fmla="*/ 18882 h 18882"/>
              <a:gd name="connsiteX3" fmla="*/ 0 w 11676"/>
              <a:gd name="connsiteY3" fmla="*/ 2746 h 18882"/>
              <a:gd name="connsiteX4" fmla="*/ 482 w 11676"/>
              <a:gd name="connsiteY4" fmla="*/ 2846 h 18882"/>
              <a:gd name="connsiteX5" fmla="*/ 10000 w 11676"/>
              <a:gd name="connsiteY5" fmla="*/ 0 h 18882"/>
              <a:gd name="connsiteX0" fmla="*/ 10054 w 10639"/>
              <a:gd name="connsiteY0" fmla="*/ 4884 h 18882"/>
              <a:gd name="connsiteX1" fmla="*/ 10000 w 10639"/>
              <a:gd name="connsiteY1" fmla="*/ 18882 h 18882"/>
              <a:gd name="connsiteX2" fmla="*/ 0 w 10639"/>
              <a:gd name="connsiteY2" fmla="*/ 18882 h 18882"/>
              <a:gd name="connsiteX3" fmla="*/ 0 w 10639"/>
              <a:gd name="connsiteY3" fmla="*/ 2746 h 18882"/>
              <a:gd name="connsiteX4" fmla="*/ 482 w 10639"/>
              <a:gd name="connsiteY4" fmla="*/ 1067 h 18882"/>
              <a:gd name="connsiteX5" fmla="*/ 10000 w 10639"/>
              <a:gd name="connsiteY5" fmla="*/ 0 h 18882"/>
              <a:gd name="connsiteX0" fmla="*/ 10054 w 10639"/>
              <a:gd name="connsiteY0" fmla="*/ 4918 h 18916"/>
              <a:gd name="connsiteX1" fmla="*/ 10000 w 10639"/>
              <a:gd name="connsiteY1" fmla="*/ 18916 h 18916"/>
              <a:gd name="connsiteX2" fmla="*/ 0 w 10639"/>
              <a:gd name="connsiteY2" fmla="*/ 18916 h 18916"/>
              <a:gd name="connsiteX3" fmla="*/ 0 w 10639"/>
              <a:gd name="connsiteY3" fmla="*/ 2780 h 18916"/>
              <a:gd name="connsiteX4" fmla="*/ 482 w 10639"/>
              <a:gd name="connsiteY4" fmla="*/ 310 h 18916"/>
              <a:gd name="connsiteX5" fmla="*/ 10000 w 10639"/>
              <a:gd name="connsiteY5" fmla="*/ 34 h 18916"/>
              <a:gd name="connsiteX0" fmla="*/ 10054 w 10639"/>
              <a:gd name="connsiteY0" fmla="*/ 4738 h 18736"/>
              <a:gd name="connsiteX1" fmla="*/ 10000 w 10639"/>
              <a:gd name="connsiteY1" fmla="*/ 18736 h 18736"/>
              <a:gd name="connsiteX2" fmla="*/ 0 w 10639"/>
              <a:gd name="connsiteY2" fmla="*/ 18736 h 18736"/>
              <a:gd name="connsiteX3" fmla="*/ 0 w 10639"/>
              <a:gd name="connsiteY3" fmla="*/ 2600 h 18736"/>
              <a:gd name="connsiteX4" fmla="*/ 482 w 10639"/>
              <a:gd name="connsiteY4" fmla="*/ 130 h 18736"/>
              <a:gd name="connsiteX5" fmla="*/ 8221 w 10639"/>
              <a:gd name="connsiteY5" fmla="*/ 2825 h 18736"/>
              <a:gd name="connsiteX0" fmla="*/ 10500 w 11676"/>
              <a:gd name="connsiteY0" fmla="*/ 8662 h 19555"/>
              <a:gd name="connsiteX1" fmla="*/ 10000 w 11676"/>
              <a:gd name="connsiteY1" fmla="*/ 19555 h 19555"/>
              <a:gd name="connsiteX2" fmla="*/ 0 w 11676"/>
              <a:gd name="connsiteY2" fmla="*/ 19555 h 19555"/>
              <a:gd name="connsiteX3" fmla="*/ 0 w 11676"/>
              <a:gd name="connsiteY3" fmla="*/ 3419 h 19555"/>
              <a:gd name="connsiteX4" fmla="*/ 482 w 11676"/>
              <a:gd name="connsiteY4" fmla="*/ 949 h 19555"/>
              <a:gd name="connsiteX5" fmla="*/ 8221 w 11676"/>
              <a:gd name="connsiteY5" fmla="*/ 3644 h 1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" h="19555">
                <a:moveTo>
                  <a:pt x="10500" y="8662"/>
                </a:moveTo>
                <a:cubicBezTo>
                  <a:pt x="9906" y="13148"/>
                  <a:pt x="11676" y="17729"/>
                  <a:pt x="10000" y="19555"/>
                </a:cubicBezTo>
                <a:lnTo>
                  <a:pt x="0" y="19555"/>
                </a:lnTo>
                <a:lnTo>
                  <a:pt x="0" y="3419"/>
                </a:lnTo>
                <a:cubicBezTo>
                  <a:pt x="161" y="3452"/>
                  <a:pt x="803" y="2378"/>
                  <a:pt x="482" y="949"/>
                </a:cubicBezTo>
                <a:cubicBezTo>
                  <a:pt x="3655" y="0"/>
                  <a:pt x="5048" y="4593"/>
                  <a:pt x="8221" y="3644"/>
                </a:cubicBezTo>
              </a:path>
            </a:pathLst>
          </a:custGeom>
          <a:pattFill prst="ltVert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611" tIns="56803" rIns="113611" bIns="56803" anchor="ctr"/>
          <a:lstStyle/>
          <a:p>
            <a:pPr algn="ctr" defTabSz="1106244">
              <a:defRPr/>
            </a:pPr>
            <a:endParaRPr lang="ru-RU" sz="2600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989906" y="2556495"/>
            <a:ext cx="872572" cy="642316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966" tIns="48485" rIns="96966" bIns="48485" anchor="ctr"/>
          <a:lstStyle/>
          <a:p>
            <a:pPr algn="ctr" defTabSz="1103908">
              <a:defRPr/>
            </a:pPr>
            <a:r>
              <a:rPr lang="ru-RU" sz="2200" dirty="0" smtClean="0"/>
              <a:t>82,4</a:t>
            </a:r>
            <a:endParaRPr lang="ru-RU" sz="2200" b="1" dirty="0">
              <a:solidFill>
                <a:prstClr val="white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03956" y="2423309"/>
            <a:ext cx="500066" cy="750888"/>
          </a:xfrm>
          <a:prstGeom prst="rect">
            <a:avLst/>
          </a:prstGeom>
        </p:spPr>
        <p:txBody>
          <a:bodyPr vert="vert270" wrap="none" lIns="129625" tIns="64802" rIns="129625" bIns="64802" anchor="ctr">
            <a:normAutofit fontScale="77500" lnSpcReduction="20000"/>
          </a:bodyPr>
          <a:lstStyle/>
          <a:p>
            <a:pPr defTabSz="1295985"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млн.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руб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203956" y="5566581"/>
            <a:ext cx="500066" cy="750888"/>
          </a:xfrm>
          <a:prstGeom prst="rect">
            <a:avLst/>
          </a:prstGeom>
        </p:spPr>
        <p:txBody>
          <a:bodyPr vert="vert270" wrap="none" lIns="129625" tIns="64802" rIns="129625" bIns="64802" anchor="ctr">
            <a:normAutofit fontScale="77500" lnSpcReduction="20000"/>
          </a:bodyPr>
          <a:lstStyle/>
          <a:p>
            <a:pPr defTabSz="1295985"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млн.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руб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.</a:t>
            </a:r>
          </a:p>
        </p:txBody>
      </p:sp>
      <p:sp>
        <p:nvSpPr>
          <p:cNvPr id="40" name="Блок-схема: ручной ввод 2"/>
          <p:cNvSpPr/>
          <p:nvPr/>
        </p:nvSpPr>
        <p:spPr>
          <a:xfrm>
            <a:off x="7527548" y="5297850"/>
            <a:ext cx="555459" cy="131260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28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280 h 10000"/>
              <a:gd name="connsiteX0" fmla="*/ 0 w 10000"/>
              <a:gd name="connsiteY0" fmla="*/ 22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250 h 10000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10000 w 10000"/>
              <a:gd name="connsiteY2" fmla="*/ 16136 h 16136"/>
              <a:gd name="connsiteX3" fmla="*/ 0 w 10000"/>
              <a:gd name="connsiteY3" fmla="*/ 16136 h 16136"/>
              <a:gd name="connsiteX4" fmla="*/ 0 w 10000"/>
              <a:gd name="connsiteY4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10000 w 10000"/>
              <a:gd name="connsiteY2" fmla="*/ 16136 h 16136"/>
              <a:gd name="connsiteX3" fmla="*/ 0 w 10000"/>
              <a:gd name="connsiteY3" fmla="*/ 16136 h 16136"/>
              <a:gd name="connsiteX4" fmla="*/ 0 w 10000"/>
              <a:gd name="connsiteY4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10000 w 10000"/>
              <a:gd name="connsiteY2" fmla="*/ 16136 h 16136"/>
              <a:gd name="connsiteX3" fmla="*/ 0 w 10000"/>
              <a:gd name="connsiteY3" fmla="*/ 16136 h 16136"/>
              <a:gd name="connsiteX4" fmla="*/ 0 w 10000"/>
              <a:gd name="connsiteY4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10000 w 10000"/>
              <a:gd name="connsiteY2" fmla="*/ 16136 h 16136"/>
              <a:gd name="connsiteX3" fmla="*/ 0 w 10000"/>
              <a:gd name="connsiteY3" fmla="*/ 16136 h 16136"/>
              <a:gd name="connsiteX4" fmla="*/ 0 w 10000"/>
              <a:gd name="connsiteY4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10000 w 10000"/>
              <a:gd name="connsiteY2" fmla="*/ 16136 h 16136"/>
              <a:gd name="connsiteX3" fmla="*/ 0 w 10000"/>
              <a:gd name="connsiteY3" fmla="*/ 16136 h 16136"/>
              <a:gd name="connsiteX4" fmla="*/ 0 w 10000"/>
              <a:gd name="connsiteY4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10000 w 10000"/>
              <a:gd name="connsiteY2" fmla="*/ 16136 h 16136"/>
              <a:gd name="connsiteX3" fmla="*/ 0 w 10000"/>
              <a:gd name="connsiteY3" fmla="*/ 16136 h 16136"/>
              <a:gd name="connsiteX4" fmla="*/ 0 w 10000"/>
              <a:gd name="connsiteY4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10000 w 10000"/>
              <a:gd name="connsiteY2" fmla="*/ 16136 h 16136"/>
              <a:gd name="connsiteX3" fmla="*/ 0 w 10000"/>
              <a:gd name="connsiteY3" fmla="*/ 16136 h 16136"/>
              <a:gd name="connsiteX4" fmla="*/ 0 w 10000"/>
              <a:gd name="connsiteY4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9772 w 10000"/>
              <a:gd name="connsiteY2" fmla="*/ 5088 h 16136"/>
              <a:gd name="connsiteX3" fmla="*/ 10000 w 10000"/>
              <a:gd name="connsiteY3" fmla="*/ 16136 h 16136"/>
              <a:gd name="connsiteX4" fmla="*/ 0 w 10000"/>
              <a:gd name="connsiteY4" fmla="*/ 16136 h 16136"/>
              <a:gd name="connsiteX5" fmla="*/ 0 w 10000"/>
              <a:gd name="connsiteY5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9772 w 10000"/>
              <a:gd name="connsiteY2" fmla="*/ 5088 h 16136"/>
              <a:gd name="connsiteX3" fmla="*/ 10000 w 10000"/>
              <a:gd name="connsiteY3" fmla="*/ 16136 h 16136"/>
              <a:gd name="connsiteX4" fmla="*/ 0 w 10000"/>
              <a:gd name="connsiteY4" fmla="*/ 16136 h 16136"/>
              <a:gd name="connsiteX5" fmla="*/ 0 w 10000"/>
              <a:gd name="connsiteY5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9772 w 10000"/>
              <a:gd name="connsiteY2" fmla="*/ 5088 h 16136"/>
              <a:gd name="connsiteX3" fmla="*/ 10000 w 10000"/>
              <a:gd name="connsiteY3" fmla="*/ 16136 h 16136"/>
              <a:gd name="connsiteX4" fmla="*/ 0 w 10000"/>
              <a:gd name="connsiteY4" fmla="*/ 16136 h 16136"/>
              <a:gd name="connsiteX5" fmla="*/ 0 w 10000"/>
              <a:gd name="connsiteY5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9772 w 10000"/>
              <a:gd name="connsiteY2" fmla="*/ 5088 h 16136"/>
              <a:gd name="connsiteX3" fmla="*/ 10000 w 10000"/>
              <a:gd name="connsiteY3" fmla="*/ 16136 h 16136"/>
              <a:gd name="connsiteX4" fmla="*/ 0 w 10000"/>
              <a:gd name="connsiteY4" fmla="*/ 16136 h 16136"/>
              <a:gd name="connsiteX5" fmla="*/ 0 w 10000"/>
              <a:gd name="connsiteY5" fmla="*/ 0 h 16136"/>
              <a:gd name="connsiteX0" fmla="*/ 0 w 10000"/>
              <a:gd name="connsiteY0" fmla="*/ 0 h 16136"/>
              <a:gd name="connsiteX1" fmla="*/ 10000 w 10000"/>
              <a:gd name="connsiteY1" fmla="*/ 6136 h 16136"/>
              <a:gd name="connsiteX2" fmla="*/ 9772 w 10000"/>
              <a:gd name="connsiteY2" fmla="*/ 5088 h 16136"/>
              <a:gd name="connsiteX3" fmla="*/ 4489 w 10000"/>
              <a:gd name="connsiteY3" fmla="*/ 5180 h 16136"/>
              <a:gd name="connsiteX4" fmla="*/ 10000 w 10000"/>
              <a:gd name="connsiteY4" fmla="*/ 16136 h 16136"/>
              <a:gd name="connsiteX5" fmla="*/ 0 w 10000"/>
              <a:gd name="connsiteY5" fmla="*/ 16136 h 16136"/>
              <a:gd name="connsiteX6" fmla="*/ 0 w 10000"/>
              <a:gd name="connsiteY6" fmla="*/ 0 h 16136"/>
              <a:gd name="connsiteX0" fmla="*/ 0 w 11532"/>
              <a:gd name="connsiteY0" fmla="*/ 0 h 16136"/>
              <a:gd name="connsiteX1" fmla="*/ 10000 w 11532"/>
              <a:gd name="connsiteY1" fmla="*/ 6136 h 16136"/>
              <a:gd name="connsiteX2" fmla="*/ 9772 w 11532"/>
              <a:gd name="connsiteY2" fmla="*/ 5088 h 16136"/>
              <a:gd name="connsiteX3" fmla="*/ 4489 w 11532"/>
              <a:gd name="connsiteY3" fmla="*/ 5180 h 16136"/>
              <a:gd name="connsiteX4" fmla="*/ 10000 w 11532"/>
              <a:gd name="connsiteY4" fmla="*/ 16136 h 16136"/>
              <a:gd name="connsiteX5" fmla="*/ 0 w 11532"/>
              <a:gd name="connsiteY5" fmla="*/ 16136 h 16136"/>
              <a:gd name="connsiteX6" fmla="*/ 0 w 11532"/>
              <a:gd name="connsiteY6" fmla="*/ 0 h 16136"/>
              <a:gd name="connsiteX0" fmla="*/ 0 w 17623"/>
              <a:gd name="connsiteY0" fmla="*/ 0 h 16136"/>
              <a:gd name="connsiteX1" fmla="*/ 10000 w 17623"/>
              <a:gd name="connsiteY1" fmla="*/ 6136 h 16136"/>
              <a:gd name="connsiteX2" fmla="*/ 9772 w 17623"/>
              <a:gd name="connsiteY2" fmla="*/ 5088 h 16136"/>
              <a:gd name="connsiteX3" fmla="*/ 10580 w 17623"/>
              <a:gd name="connsiteY3" fmla="*/ 5180 h 16136"/>
              <a:gd name="connsiteX4" fmla="*/ 10000 w 17623"/>
              <a:gd name="connsiteY4" fmla="*/ 16136 h 16136"/>
              <a:gd name="connsiteX5" fmla="*/ 0 w 17623"/>
              <a:gd name="connsiteY5" fmla="*/ 16136 h 16136"/>
              <a:gd name="connsiteX6" fmla="*/ 0 w 17623"/>
              <a:gd name="connsiteY6" fmla="*/ 0 h 16136"/>
              <a:gd name="connsiteX0" fmla="*/ 0 w 17623"/>
              <a:gd name="connsiteY0" fmla="*/ 0 h 16136"/>
              <a:gd name="connsiteX1" fmla="*/ 10000 w 17623"/>
              <a:gd name="connsiteY1" fmla="*/ 6136 h 16136"/>
              <a:gd name="connsiteX2" fmla="*/ 9772 w 17623"/>
              <a:gd name="connsiteY2" fmla="*/ 5088 h 16136"/>
              <a:gd name="connsiteX3" fmla="*/ 10580 w 17623"/>
              <a:gd name="connsiteY3" fmla="*/ 5180 h 16136"/>
              <a:gd name="connsiteX4" fmla="*/ 10054 w 17623"/>
              <a:gd name="connsiteY4" fmla="*/ 2138 h 16136"/>
              <a:gd name="connsiteX5" fmla="*/ 10000 w 17623"/>
              <a:gd name="connsiteY5" fmla="*/ 16136 h 16136"/>
              <a:gd name="connsiteX6" fmla="*/ 0 w 17623"/>
              <a:gd name="connsiteY6" fmla="*/ 16136 h 16136"/>
              <a:gd name="connsiteX7" fmla="*/ 0 w 17623"/>
              <a:gd name="connsiteY7" fmla="*/ 0 h 16136"/>
              <a:gd name="connsiteX0" fmla="*/ 0 w 17623"/>
              <a:gd name="connsiteY0" fmla="*/ 0 h 16136"/>
              <a:gd name="connsiteX1" fmla="*/ 10000 w 17623"/>
              <a:gd name="connsiteY1" fmla="*/ 6136 h 16136"/>
              <a:gd name="connsiteX2" fmla="*/ 9772 w 17623"/>
              <a:gd name="connsiteY2" fmla="*/ 5088 h 16136"/>
              <a:gd name="connsiteX3" fmla="*/ 10580 w 17623"/>
              <a:gd name="connsiteY3" fmla="*/ 5180 h 16136"/>
              <a:gd name="connsiteX4" fmla="*/ 10054 w 17623"/>
              <a:gd name="connsiteY4" fmla="*/ 2138 h 16136"/>
              <a:gd name="connsiteX5" fmla="*/ 10000 w 17623"/>
              <a:gd name="connsiteY5" fmla="*/ 16136 h 16136"/>
              <a:gd name="connsiteX6" fmla="*/ 0 w 17623"/>
              <a:gd name="connsiteY6" fmla="*/ 16136 h 16136"/>
              <a:gd name="connsiteX7" fmla="*/ 0 w 17623"/>
              <a:gd name="connsiteY7" fmla="*/ 0 h 16136"/>
              <a:gd name="connsiteX0" fmla="*/ 0 w 17623"/>
              <a:gd name="connsiteY0" fmla="*/ 0 h 16136"/>
              <a:gd name="connsiteX1" fmla="*/ 10000 w 17623"/>
              <a:gd name="connsiteY1" fmla="*/ 6136 h 16136"/>
              <a:gd name="connsiteX2" fmla="*/ 9772 w 17623"/>
              <a:gd name="connsiteY2" fmla="*/ 5088 h 16136"/>
              <a:gd name="connsiteX3" fmla="*/ 10580 w 17623"/>
              <a:gd name="connsiteY3" fmla="*/ 5180 h 16136"/>
              <a:gd name="connsiteX4" fmla="*/ 10054 w 17623"/>
              <a:gd name="connsiteY4" fmla="*/ 2138 h 16136"/>
              <a:gd name="connsiteX5" fmla="*/ 10000 w 17623"/>
              <a:gd name="connsiteY5" fmla="*/ 16136 h 16136"/>
              <a:gd name="connsiteX6" fmla="*/ 0 w 17623"/>
              <a:gd name="connsiteY6" fmla="*/ 16136 h 16136"/>
              <a:gd name="connsiteX7" fmla="*/ 0 w 17623"/>
              <a:gd name="connsiteY7" fmla="*/ 0 h 16136"/>
              <a:gd name="connsiteX0" fmla="*/ 0 w 17175"/>
              <a:gd name="connsiteY0" fmla="*/ 0 h 16136"/>
              <a:gd name="connsiteX1" fmla="*/ 10000 w 17175"/>
              <a:gd name="connsiteY1" fmla="*/ 6136 h 16136"/>
              <a:gd name="connsiteX2" fmla="*/ 9772 w 17175"/>
              <a:gd name="connsiteY2" fmla="*/ 5088 h 16136"/>
              <a:gd name="connsiteX3" fmla="*/ 2410 w 17175"/>
              <a:gd name="connsiteY3" fmla="*/ 3630 h 16136"/>
              <a:gd name="connsiteX4" fmla="*/ 10054 w 17175"/>
              <a:gd name="connsiteY4" fmla="*/ 2138 h 16136"/>
              <a:gd name="connsiteX5" fmla="*/ 10000 w 17175"/>
              <a:gd name="connsiteY5" fmla="*/ 16136 h 16136"/>
              <a:gd name="connsiteX6" fmla="*/ 0 w 17175"/>
              <a:gd name="connsiteY6" fmla="*/ 16136 h 16136"/>
              <a:gd name="connsiteX7" fmla="*/ 0 w 17175"/>
              <a:gd name="connsiteY7" fmla="*/ 0 h 16136"/>
              <a:gd name="connsiteX0" fmla="*/ 0 w 17175"/>
              <a:gd name="connsiteY0" fmla="*/ 0 h 16136"/>
              <a:gd name="connsiteX1" fmla="*/ 10000 w 17175"/>
              <a:gd name="connsiteY1" fmla="*/ 6136 h 16136"/>
              <a:gd name="connsiteX2" fmla="*/ 9772 w 17175"/>
              <a:gd name="connsiteY2" fmla="*/ 5088 h 16136"/>
              <a:gd name="connsiteX3" fmla="*/ 10054 w 17175"/>
              <a:gd name="connsiteY3" fmla="*/ 2138 h 16136"/>
              <a:gd name="connsiteX4" fmla="*/ 10000 w 17175"/>
              <a:gd name="connsiteY4" fmla="*/ 16136 h 16136"/>
              <a:gd name="connsiteX5" fmla="*/ 0 w 17175"/>
              <a:gd name="connsiteY5" fmla="*/ 16136 h 16136"/>
              <a:gd name="connsiteX6" fmla="*/ 0 w 17175"/>
              <a:gd name="connsiteY6" fmla="*/ 0 h 16136"/>
              <a:gd name="connsiteX0" fmla="*/ 10054 w 17175"/>
              <a:gd name="connsiteY0" fmla="*/ 2138 h 16136"/>
              <a:gd name="connsiteX1" fmla="*/ 10000 w 17175"/>
              <a:gd name="connsiteY1" fmla="*/ 16136 h 16136"/>
              <a:gd name="connsiteX2" fmla="*/ 0 w 17175"/>
              <a:gd name="connsiteY2" fmla="*/ 16136 h 16136"/>
              <a:gd name="connsiteX3" fmla="*/ 0 w 17175"/>
              <a:gd name="connsiteY3" fmla="*/ 0 h 16136"/>
              <a:gd name="connsiteX4" fmla="*/ 10000 w 17175"/>
              <a:gd name="connsiteY4" fmla="*/ 6136 h 16136"/>
              <a:gd name="connsiteX5" fmla="*/ 11800 w 17175"/>
              <a:gd name="connsiteY5" fmla="*/ 6043 h 16136"/>
              <a:gd name="connsiteX0" fmla="*/ 10054 w 17175"/>
              <a:gd name="connsiteY0" fmla="*/ 2138 h 16136"/>
              <a:gd name="connsiteX1" fmla="*/ 10000 w 17175"/>
              <a:gd name="connsiteY1" fmla="*/ 16136 h 16136"/>
              <a:gd name="connsiteX2" fmla="*/ 0 w 17175"/>
              <a:gd name="connsiteY2" fmla="*/ 16136 h 16136"/>
              <a:gd name="connsiteX3" fmla="*/ 0 w 17175"/>
              <a:gd name="connsiteY3" fmla="*/ 0 h 16136"/>
              <a:gd name="connsiteX4" fmla="*/ 10000 w 17175"/>
              <a:gd name="connsiteY4" fmla="*/ 6136 h 16136"/>
              <a:gd name="connsiteX0" fmla="*/ 10054 w 17175"/>
              <a:gd name="connsiteY0" fmla="*/ 2138 h 16136"/>
              <a:gd name="connsiteX1" fmla="*/ 10000 w 17175"/>
              <a:gd name="connsiteY1" fmla="*/ 16136 h 16136"/>
              <a:gd name="connsiteX2" fmla="*/ 0 w 17175"/>
              <a:gd name="connsiteY2" fmla="*/ 16136 h 16136"/>
              <a:gd name="connsiteX3" fmla="*/ 0 w 17175"/>
              <a:gd name="connsiteY3" fmla="*/ 0 h 16136"/>
              <a:gd name="connsiteX4" fmla="*/ 10000 w 17175"/>
              <a:gd name="connsiteY4" fmla="*/ 6136 h 16136"/>
              <a:gd name="connsiteX0" fmla="*/ 10054 w 17175"/>
              <a:gd name="connsiteY0" fmla="*/ 2138 h 16136"/>
              <a:gd name="connsiteX1" fmla="*/ 10000 w 17175"/>
              <a:gd name="connsiteY1" fmla="*/ 16136 h 16136"/>
              <a:gd name="connsiteX2" fmla="*/ 0 w 17175"/>
              <a:gd name="connsiteY2" fmla="*/ 16136 h 16136"/>
              <a:gd name="connsiteX3" fmla="*/ 0 w 17175"/>
              <a:gd name="connsiteY3" fmla="*/ 0 h 16136"/>
              <a:gd name="connsiteX4" fmla="*/ 10000 w 17175"/>
              <a:gd name="connsiteY4" fmla="*/ 3840 h 16136"/>
              <a:gd name="connsiteX0" fmla="*/ 10054 w 17175"/>
              <a:gd name="connsiteY0" fmla="*/ 2138 h 16136"/>
              <a:gd name="connsiteX1" fmla="*/ 10000 w 17175"/>
              <a:gd name="connsiteY1" fmla="*/ 16136 h 16136"/>
              <a:gd name="connsiteX2" fmla="*/ 0 w 17175"/>
              <a:gd name="connsiteY2" fmla="*/ 16136 h 16136"/>
              <a:gd name="connsiteX3" fmla="*/ 0 w 17175"/>
              <a:gd name="connsiteY3" fmla="*/ 0 h 16136"/>
              <a:gd name="connsiteX4" fmla="*/ 10000 w 17175"/>
              <a:gd name="connsiteY4" fmla="*/ 3840 h 16136"/>
              <a:gd name="connsiteX0" fmla="*/ 10054 w 17175"/>
              <a:gd name="connsiteY0" fmla="*/ 2138 h 16136"/>
              <a:gd name="connsiteX1" fmla="*/ 10000 w 17175"/>
              <a:gd name="connsiteY1" fmla="*/ 16136 h 16136"/>
              <a:gd name="connsiteX2" fmla="*/ 0 w 17175"/>
              <a:gd name="connsiteY2" fmla="*/ 16136 h 16136"/>
              <a:gd name="connsiteX3" fmla="*/ 0 w 17175"/>
              <a:gd name="connsiteY3" fmla="*/ 0 h 16136"/>
              <a:gd name="connsiteX4" fmla="*/ 10000 w 17175"/>
              <a:gd name="connsiteY4" fmla="*/ 3840 h 16136"/>
              <a:gd name="connsiteX0" fmla="*/ 10054 w 16822"/>
              <a:gd name="connsiteY0" fmla="*/ 2138 h 16136"/>
              <a:gd name="connsiteX1" fmla="*/ 10000 w 16822"/>
              <a:gd name="connsiteY1" fmla="*/ 16136 h 16136"/>
              <a:gd name="connsiteX2" fmla="*/ 0 w 16822"/>
              <a:gd name="connsiteY2" fmla="*/ 16136 h 16136"/>
              <a:gd name="connsiteX3" fmla="*/ 0 w 16822"/>
              <a:gd name="connsiteY3" fmla="*/ 0 h 16136"/>
              <a:gd name="connsiteX4" fmla="*/ 10000 w 16822"/>
              <a:gd name="connsiteY4" fmla="*/ 3840 h 16136"/>
              <a:gd name="connsiteX0" fmla="*/ 10054 w 16469"/>
              <a:gd name="connsiteY0" fmla="*/ 2138 h 16136"/>
              <a:gd name="connsiteX1" fmla="*/ 10000 w 16469"/>
              <a:gd name="connsiteY1" fmla="*/ 16136 h 16136"/>
              <a:gd name="connsiteX2" fmla="*/ 0 w 16469"/>
              <a:gd name="connsiteY2" fmla="*/ 16136 h 16136"/>
              <a:gd name="connsiteX3" fmla="*/ 0 w 16469"/>
              <a:gd name="connsiteY3" fmla="*/ 0 h 16136"/>
              <a:gd name="connsiteX4" fmla="*/ 10000 w 16469"/>
              <a:gd name="connsiteY4" fmla="*/ 3840 h 16136"/>
              <a:gd name="connsiteX0" fmla="*/ 10054 w 11676"/>
              <a:gd name="connsiteY0" fmla="*/ 2138 h 16136"/>
              <a:gd name="connsiteX1" fmla="*/ 10000 w 11676"/>
              <a:gd name="connsiteY1" fmla="*/ 16136 h 16136"/>
              <a:gd name="connsiteX2" fmla="*/ 0 w 11676"/>
              <a:gd name="connsiteY2" fmla="*/ 16136 h 16136"/>
              <a:gd name="connsiteX3" fmla="*/ 0 w 11676"/>
              <a:gd name="connsiteY3" fmla="*/ 0 h 16136"/>
              <a:gd name="connsiteX4" fmla="*/ 10000 w 11676"/>
              <a:gd name="connsiteY4" fmla="*/ 3840 h 16136"/>
              <a:gd name="connsiteX0" fmla="*/ 10054 w 11676"/>
              <a:gd name="connsiteY0" fmla="*/ 2138 h 16136"/>
              <a:gd name="connsiteX1" fmla="*/ 10000 w 11676"/>
              <a:gd name="connsiteY1" fmla="*/ 16136 h 16136"/>
              <a:gd name="connsiteX2" fmla="*/ 0 w 11676"/>
              <a:gd name="connsiteY2" fmla="*/ 16136 h 16136"/>
              <a:gd name="connsiteX3" fmla="*/ 0 w 11676"/>
              <a:gd name="connsiteY3" fmla="*/ 0 h 16136"/>
              <a:gd name="connsiteX4" fmla="*/ 10000 w 11676"/>
              <a:gd name="connsiteY4" fmla="*/ 3840 h 16136"/>
              <a:gd name="connsiteX0" fmla="*/ 10054 w 11676"/>
              <a:gd name="connsiteY0" fmla="*/ 2138 h 16136"/>
              <a:gd name="connsiteX1" fmla="*/ 10000 w 11676"/>
              <a:gd name="connsiteY1" fmla="*/ 16136 h 16136"/>
              <a:gd name="connsiteX2" fmla="*/ 0 w 11676"/>
              <a:gd name="connsiteY2" fmla="*/ 16136 h 16136"/>
              <a:gd name="connsiteX3" fmla="*/ 0 w 11676"/>
              <a:gd name="connsiteY3" fmla="*/ 0 h 16136"/>
              <a:gd name="connsiteX4" fmla="*/ 10000 w 11676"/>
              <a:gd name="connsiteY4" fmla="*/ 3840 h 16136"/>
              <a:gd name="connsiteX0" fmla="*/ 10054 w 11676"/>
              <a:gd name="connsiteY0" fmla="*/ 2138 h 16136"/>
              <a:gd name="connsiteX1" fmla="*/ 10000 w 11676"/>
              <a:gd name="connsiteY1" fmla="*/ 16136 h 16136"/>
              <a:gd name="connsiteX2" fmla="*/ 0 w 11676"/>
              <a:gd name="connsiteY2" fmla="*/ 16136 h 16136"/>
              <a:gd name="connsiteX3" fmla="*/ 0 w 11676"/>
              <a:gd name="connsiteY3" fmla="*/ 0 h 16136"/>
              <a:gd name="connsiteX4" fmla="*/ 10000 w 11676"/>
              <a:gd name="connsiteY4" fmla="*/ 3840 h 16136"/>
              <a:gd name="connsiteX0" fmla="*/ 10054 w 11676"/>
              <a:gd name="connsiteY0" fmla="*/ 2138 h 16136"/>
              <a:gd name="connsiteX1" fmla="*/ 10000 w 11676"/>
              <a:gd name="connsiteY1" fmla="*/ 16136 h 16136"/>
              <a:gd name="connsiteX2" fmla="*/ 0 w 11676"/>
              <a:gd name="connsiteY2" fmla="*/ 16136 h 16136"/>
              <a:gd name="connsiteX3" fmla="*/ 0 w 11676"/>
              <a:gd name="connsiteY3" fmla="*/ 0 h 16136"/>
              <a:gd name="connsiteX4" fmla="*/ 10000 w 11676"/>
              <a:gd name="connsiteY4" fmla="*/ 1186 h 16136"/>
              <a:gd name="connsiteX0" fmla="*/ 10054 w 11676"/>
              <a:gd name="connsiteY0" fmla="*/ 2138 h 16136"/>
              <a:gd name="connsiteX1" fmla="*/ 10000 w 11676"/>
              <a:gd name="connsiteY1" fmla="*/ 16136 h 16136"/>
              <a:gd name="connsiteX2" fmla="*/ 0 w 11676"/>
              <a:gd name="connsiteY2" fmla="*/ 16136 h 16136"/>
              <a:gd name="connsiteX3" fmla="*/ 0 w 11676"/>
              <a:gd name="connsiteY3" fmla="*/ 0 h 16136"/>
              <a:gd name="connsiteX4" fmla="*/ 482 w 11676"/>
              <a:gd name="connsiteY4" fmla="*/ 100 h 16136"/>
              <a:gd name="connsiteX5" fmla="*/ 10000 w 11676"/>
              <a:gd name="connsiteY5" fmla="*/ 1186 h 16136"/>
              <a:gd name="connsiteX0" fmla="*/ 10054 w 11676"/>
              <a:gd name="connsiteY0" fmla="*/ 2138 h 16136"/>
              <a:gd name="connsiteX1" fmla="*/ 10000 w 11676"/>
              <a:gd name="connsiteY1" fmla="*/ 16136 h 16136"/>
              <a:gd name="connsiteX2" fmla="*/ 0 w 11676"/>
              <a:gd name="connsiteY2" fmla="*/ 16136 h 16136"/>
              <a:gd name="connsiteX3" fmla="*/ 0 w 11676"/>
              <a:gd name="connsiteY3" fmla="*/ 0 h 16136"/>
              <a:gd name="connsiteX4" fmla="*/ 482 w 11676"/>
              <a:gd name="connsiteY4" fmla="*/ 100 h 16136"/>
              <a:gd name="connsiteX5" fmla="*/ 10000 w 11676"/>
              <a:gd name="connsiteY5" fmla="*/ 1186 h 16136"/>
              <a:gd name="connsiteX0" fmla="*/ 10054 w 11676"/>
              <a:gd name="connsiteY0" fmla="*/ 4884 h 18882"/>
              <a:gd name="connsiteX1" fmla="*/ 10000 w 11676"/>
              <a:gd name="connsiteY1" fmla="*/ 18882 h 18882"/>
              <a:gd name="connsiteX2" fmla="*/ 0 w 11676"/>
              <a:gd name="connsiteY2" fmla="*/ 18882 h 18882"/>
              <a:gd name="connsiteX3" fmla="*/ 0 w 11676"/>
              <a:gd name="connsiteY3" fmla="*/ 2746 h 18882"/>
              <a:gd name="connsiteX4" fmla="*/ 482 w 11676"/>
              <a:gd name="connsiteY4" fmla="*/ 2846 h 18882"/>
              <a:gd name="connsiteX5" fmla="*/ 10000 w 11676"/>
              <a:gd name="connsiteY5" fmla="*/ 0 h 18882"/>
              <a:gd name="connsiteX0" fmla="*/ 10054 w 10639"/>
              <a:gd name="connsiteY0" fmla="*/ 4884 h 18882"/>
              <a:gd name="connsiteX1" fmla="*/ 10000 w 10639"/>
              <a:gd name="connsiteY1" fmla="*/ 18882 h 18882"/>
              <a:gd name="connsiteX2" fmla="*/ 0 w 10639"/>
              <a:gd name="connsiteY2" fmla="*/ 18882 h 18882"/>
              <a:gd name="connsiteX3" fmla="*/ 0 w 10639"/>
              <a:gd name="connsiteY3" fmla="*/ 2746 h 18882"/>
              <a:gd name="connsiteX4" fmla="*/ 482 w 10639"/>
              <a:gd name="connsiteY4" fmla="*/ 8427 h 18882"/>
              <a:gd name="connsiteX5" fmla="*/ 10000 w 10639"/>
              <a:gd name="connsiteY5" fmla="*/ 0 h 18882"/>
              <a:gd name="connsiteX0" fmla="*/ 10054 w 10639"/>
              <a:gd name="connsiteY0" fmla="*/ 4884 h 18882"/>
              <a:gd name="connsiteX1" fmla="*/ 10000 w 10639"/>
              <a:gd name="connsiteY1" fmla="*/ 18882 h 18882"/>
              <a:gd name="connsiteX2" fmla="*/ 0 w 10639"/>
              <a:gd name="connsiteY2" fmla="*/ 18882 h 18882"/>
              <a:gd name="connsiteX3" fmla="*/ 317 w 10639"/>
              <a:gd name="connsiteY3" fmla="*/ 8507 h 18882"/>
              <a:gd name="connsiteX4" fmla="*/ 482 w 10639"/>
              <a:gd name="connsiteY4" fmla="*/ 8427 h 18882"/>
              <a:gd name="connsiteX5" fmla="*/ 10000 w 10639"/>
              <a:gd name="connsiteY5" fmla="*/ 0 h 18882"/>
              <a:gd name="connsiteX0" fmla="*/ 11005 w 11005"/>
              <a:gd name="connsiteY0" fmla="*/ 203 h 18882"/>
              <a:gd name="connsiteX1" fmla="*/ 10000 w 11005"/>
              <a:gd name="connsiteY1" fmla="*/ 18882 h 18882"/>
              <a:gd name="connsiteX2" fmla="*/ 0 w 11005"/>
              <a:gd name="connsiteY2" fmla="*/ 18882 h 18882"/>
              <a:gd name="connsiteX3" fmla="*/ 317 w 11005"/>
              <a:gd name="connsiteY3" fmla="*/ 8507 h 18882"/>
              <a:gd name="connsiteX4" fmla="*/ 482 w 11005"/>
              <a:gd name="connsiteY4" fmla="*/ 8427 h 18882"/>
              <a:gd name="connsiteX5" fmla="*/ 10000 w 11005"/>
              <a:gd name="connsiteY5" fmla="*/ 0 h 18882"/>
              <a:gd name="connsiteX0" fmla="*/ 11005 w 11005"/>
              <a:gd name="connsiteY0" fmla="*/ 203 h 18882"/>
              <a:gd name="connsiteX1" fmla="*/ 10228 w 11005"/>
              <a:gd name="connsiteY1" fmla="*/ 2948 h 18882"/>
              <a:gd name="connsiteX2" fmla="*/ 10000 w 11005"/>
              <a:gd name="connsiteY2" fmla="*/ 18882 h 18882"/>
              <a:gd name="connsiteX3" fmla="*/ 0 w 11005"/>
              <a:gd name="connsiteY3" fmla="*/ 18882 h 18882"/>
              <a:gd name="connsiteX4" fmla="*/ 317 w 11005"/>
              <a:gd name="connsiteY4" fmla="*/ 8507 h 18882"/>
              <a:gd name="connsiteX5" fmla="*/ 482 w 11005"/>
              <a:gd name="connsiteY5" fmla="*/ 8427 h 18882"/>
              <a:gd name="connsiteX6" fmla="*/ 10000 w 11005"/>
              <a:gd name="connsiteY6" fmla="*/ 0 h 18882"/>
              <a:gd name="connsiteX0" fmla="*/ 11005 w 11005"/>
              <a:gd name="connsiteY0" fmla="*/ 203 h 18882"/>
              <a:gd name="connsiteX1" fmla="*/ 10228 w 11005"/>
              <a:gd name="connsiteY1" fmla="*/ 2948 h 18882"/>
              <a:gd name="connsiteX2" fmla="*/ 10000 w 11005"/>
              <a:gd name="connsiteY2" fmla="*/ 18882 h 18882"/>
              <a:gd name="connsiteX3" fmla="*/ 0 w 11005"/>
              <a:gd name="connsiteY3" fmla="*/ 18882 h 18882"/>
              <a:gd name="connsiteX4" fmla="*/ 317 w 11005"/>
              <a:gd name="connsiteY4" fmla="*/ 8507 h 18882"/>
              <a:gd name="connsiteX5" fmla="*/ 482 w 11005"/>
              <a:gd name="connsiteY5" fmla="*/ 9327 h 18882"/>
              <a:gd name="connsiteX6" fmla="*/ 10000 w 11005"/>
              <a:gd name="connsiteY6" fmla="*/ 0 h 18882"/>
              <a:gd name="connsiteX0" fmla="*/ 11005 w 11005"/>
              <a:gd name="connsiteY0" fmla="*/ 203 h 18882"/>
              <a:gd name="connsiteX1" fmla="*/ 10228 w 11005"/>
              <a:gd name="connsiteY1" fmla="*/ 2948 h 18882"/>
              <a:gd name="connsiteX2" fmla="*/ 10000 w 11005"/>
              <a:gd name="connsiteY2" fmla="*/ 18882 h 18882"/>
              <a:gd name="connsiteX3" fmla="*/ 0 w 11005"/>
              <a:gd name="connsiteY3" fmla="*/ 18882 h 18882"/>
              <a:gd name="connsiteX4" fmla="*/ 1268 w 11005"/>
              <a:gd name="connsiteY4" fmla="*/ 10487 h 18882"/>
              <a:gd name="connsiteX5" fmla="*/ 482 w 11005"/>
              <a:gd name="connsiteY5" fmla="*/ 9327 h 18882"/>
              <a:gd name="connsiteX6" fmla="*/ 10000 w 11005"/>
              <a:gd name="connsiteY6" fmla="*/ 0 h 18882"/>
              <a:gd name="connsiteX0" fmla="*/ 11005 w 11810"/>
              <a:gd name="connsiteY0" fmla="*/ 203 h 18882"/>
              <a:gd name="connsiteX1" fmla="*/ 10265 w 11810"/>
              <a:gd name="connsiteY1" fmla="*/ 3266 h 18882"/>
              <a:gd name="connsiteX2" fmla="*/ 10000 w 11810"/>
              <a:gd name="connsiteY2" fmla="*/ 18882 h 18882"/>
              <a:gd name="connsiteX3" fmla="*/ 0 w 11810"/>
              <a:gd name="connsiteY3" fmla="*/ 18882 h 18882"/>
              <a:gd name="connsiteX4" fmla="*/ 1268 w 11810"/>
              <a:gd name="connsiteY4" fmla="*/ 10487 h 18882"/>
              <a:gd name="connsiteX5" fmla="*/ 482 w 11810"/>
              <a:gd name="connsiteY5" fmla="*/ 9327 h 18882"/>
              <a:gd name="connsiteX6" fmla="*/ 10000 w 11810"/>
              <a:gd name="connsiteY6" fmla="*/ 0 h 18882"/>
              <a:gd name="connsiteX0" fmla="*/ 11005 w 11834"/>
              <a:gd name="connsiteY0" fmla="*/ 203 h 18882"/>
              <a:gd name="connsiteX1" fmla="*/ 10000 w 11834"/>
              <a:gd name="connsiteY1" fmla="*/ 18882 h 18882"/>
              <a:gd name="connsiteX2" fmla="*/ 0 w 11834"/>
              <a:gd name="connsiteY2" fmla="*/ 18882 h 18882"/>
              <a:gd name="connsiteX3" fmla="*/ 1268 w 11834"/>
              <a:gd name="connsiteY3" fmla="*/ 10487 h 18882"/>
              <a:gd name="connsiteX4" fmla="*/ 482 w 11834"/>
              <a:gd name="connsiteY4" fmla="*/ 9327 h 18882"/>
              <a:gd name="connsiteX5" fmla="*/ 10000 w 11834"/>
              <a:gd name="connsiteY5" fmla="*/ 0 h 18882"/>
              <a:gd name="connsiteX0" fmla="*/ 11005 w 13858"/>
              <a:gd name="connsiteY0" fmla="*/ 0 h 18679"/>
              <a:gd name="connsiteX1" fmla="*/ 10000 w 13858"/>
              <a:gd name="connsiteY1" fmla="*/ 18679 h 18679"/>
              <a:gd name="connsiteX2" fmla="*/ 0 w 13858"/>
              <a:gd name="connsiteY2" fmla="*/ 18679 h 18679"/>
              <a:gd name="connsiteX3" fmla="*/ 1268 w 13858"/>
              <a:gd name="connsiteY3" fmla="*/ 10284 h 18679"/>
              <a:gd name="connsiteX4" fmla="*/ 482 w 13858"/>
              <a:gd name="connsiteY4" fmla="*/ 9124 h 18679"/>
              <a:gd name="connsiteX5" fmla="*/ 13858 w 13858"/>
              <a:gd name="connsiteY5" fmla="*/ 11229 h 18679"/>
              <a:gd name="connsiteX0" fmla="*/ 10000 w 13858"/>
              <a:gd name="connsiteY0" fmla="*/ 10504 h 10504"/>
              <a:gd name="connsiteX1" fmla="*/ 0 w 13858"/>
              <a:gd name="connsiteY1" fmla="*/ 10504 h 10504"/>
              <a:gd name="connsiteX2" fmla="*/ 1268 w 13858"/>
              <a:gd name="connsiteY2" fmla="*/ 2109 h 10504"/>
              <a:gd name="connsiteX3" fmla="*/ 482 w 13858"/>
              <a:gd name="connsiteY3" fmla="*/ 949 h 10504"/>
              <a:gd name="connsiteX4" fmla="*/ 13858 w 13858"/>
              <a:gd name="connsiteY4" fmla="*/ 3054 h 10504"/>
              <a:gd name="connsiteX0" fmla="*/ 10000 w 13858"/>
              <a:gd name="connsiteY0" fmla="*/ 18607 h 18607"/>
              <a:gd name="connsiteX1" fmla="*/ 0 w 13858"/>
              <a:gd name="connsiteY1" fmla="*/ 18607 h 18607"/>
              <a:gd name="connsiteX2" fmla="*/ 1268 w 13858"/>
              <a:gd name="connsiteY2" fmla="*/ 10212 h 18607"/>
              <a:gd name="connsiteX3" fmla="*/ 1282 w 13858"/>
              <a:gd name="connsiteY3" fmla="*/ 949 h 18607"/>
              <a:gd name="connsiteX4" fmla="*/ 13858 w 13858"/>
              <a:gd name="connsiteY4" fmla="*/ 11157 h 18607"/>
              <a:gd name="connsiteX0" fmla="*/ 10144 w 14002"/>
              <a:gd name="connsiteY0" fmla="*/ 18337 h 18337"/>
              <a:gd name="connsiteX1" fmla="*/ 144 w 14002"/>
              <a:gd name="connsiteY1" fmla="*/ 18337 h 18337"/>
              <a:gd name="connsiteX2" fmla="*/ 1412 w 14002"/>
              <a:gd name="connsiteY2" fmla="*/ 9942 h 18337"/>
              <a:gd name="connsiteX3" fmla="*/ 0 w 14002"/>
              <a:gd name="connsiteY3" fmla="*/ 949 h 18337"/>
              <a:gd name="connsiteX4" fmla="*/ 14002 w 14002"/>
              <a:gd name="connsiteY4" fmla="*/ 10887 h 18337"/>
              <a:gd name="connsiteX0" fmla="*/ 10000 w 13858"/>
              <a:gd name="connsiteY0" fmla="*/ 18607 h 18607"/>
              <a:gd name="connsiteX1" fmla="*/ 0 w 13858"/>
              <a:gd name="connsiteY1" fmla="*/ 18607 h 18607"/>
              <a:gd name="connsiteX2" fmla="*/ 1268 w 13858"/>
              <a:gd name="connsiteY2" fmla="*/ 10212 h 18607"/>
              <a:gd name="connsiteX3" fmla="*/ 3079 w 13858"/>
              <a:gd name="connsiteY3" fmla="*/ 949 h 18607"/>
              <a:gd name="connsiteX4" fmla="*/ 13858 w 13858"/>
              <a:gd name="connsiteY4" fmla="*/ 11157 h 1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58" h="18607">
                <a:moveTo>
                  <a:pt x="10000" y="18607"/>
                </a:moveTo>
                <a:lnTo>
                  <a:pt x="0" y="18607"/>
                </a:lnTo>
                <a:cubicBezTo>
                  <a:pt x="106" y="15149"/>
                  <a:pt x="1162" y="13670"/>
                  <a:pt x="1268" y="10212"/>
                </a:cubicBezTo>
                <a:cubicBezTo>
                  <a:pt x="1429" y="10245"/>
                  <a:pt x="3400" y="2378"/>
                  <a:pt x="3079" y="949"/>
                </a:cubicBezTo>
                <a:cubicBezTo>
                  <a:pt x="6252" y="0"/>
                  <a:pt x="10685" y="12106"/>
                  <a:pt x="13858" y="11157"/>
                </a:cubicBezTo>
              </a:path>
            </a:pathLst>
          </a:custGeom>
          <a:pattFill prst="ltVert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611" tIns="56803" rIns="113611" bIns="56803" anchor="ctr"/>
          <a:lstStyle/>
          <a:p>
            <a:pPr algn="ctr" defTabSz="1106244">
              <a:defRPr/>
            </a:pPr>
            <a:endParaRPr lang="ru-RU" sz="2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9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1" name="Заголовок 7"/>
          <p:cNvSpPr>
            <a:spLocks noGrp="1"/>
          </p:cNvSpPr>
          <p:nvPr>
            <p:ph type="title"/>
          </p:nvPr>
        </p:nvSpPr>
        <p:spPr>
          <a:xfrm>
            <a:off x="881437" y="692154"/>
            <a:ext cx="9361807" cy="640206"/>
          </a:xfrm>
        </p:spPr>
        <p:txBody>
          <a:bodyPr>
            <a:normAutofit fontScale="90000"/>
          </a:bodyPr>
          <a:lstStyle/>
          <a:p>
            <a:pPr algn="ctr" defTabSz="1041216" fontAlgn="base">
              <a:spcAft>
                <a:spcPct val="0"/>
              </a:spcAft>
            </a:pPr>
            <a:r>
              <a:rPr lang="ru-RU" sz="2900" dirty="0" smtClean="0"/>
              <a:t>Динамика количества выездных налоговых проверок </a:t>
            </a:r>
            <a:br>
              <a:rPr lang="ru-RU" sz="2900" dirty="0" smtClean="0"/>
            </a:br>
            <a:r>
              <a:rPr lang="ru-RU" sz="2900" dirty="0" smtClean="0"/>
              <a:t>с 2012 по 2019 год</a:t>
            </a:r>
            <a:br>
              <a:rPr lang="ru-RU" sz="2900" dirty="0" smtClean="0"/>
            </a:br>
            <a:endParaRPr lang="ru-RU" sz="2400" dirty="0" smtClean="0"/>
          </a:p>
        </p:txBody>
      </p:sp>
      <p:sp>
        <p:nvSpPr>
          <p:cNvPr id="43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4" y="6660951"/>
            <a:ext cx="724719" cy="69662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prstClr val="white"/>
                </a:solidFill>
              </a:rPr>
              <a:t>3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860333675"/>
              </p:ext>
            </p:extLst>
          </p:nvPr>
        </p:nvGraphicFramePr>
        <p:xfrm>
          <a:off x="666180" y="1188343"/>
          <a:ext cx="957706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-296108" y="4208465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82404" y="3780631"/>
            <a:ext cx="0" cy="2501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690038" y="542918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525957" y="5537478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210796" y="5508823"/>
            <a:ext cx="0" cy="78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554134" y="542918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7146900" y="5868863"/>
            <a:ext cx="158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833195" y="611867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389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1" name="Заголовок 7"/>
          <p:cNvSpPr>
            <a:spLocks noGrp="1"/>
          </p:cNvSpPr>
          <p:nvPr>
            <p:ph type="title"/>
          </p:nvPr>
        </p:nvSpPr>
        <p:spPr>
          <a:xfrm>
            <a:off x="881437" y="692154"/>
            <a:ext cx="9361807" cy="640206"/>
          </a:xfrm>
        </p:spPr>
        <p:txBody>
          <a:bodyPr>
            <a:normAutofit fontScale="90000"/>
          </a:bodyPr>
          <a:lstStyle/>
          <a:p>
            <a:pPr algn="ctr" defTabSz="1041216" fontAlgn="base">
              <a:spcAft>
                <a:spcPct val="0"/>
              </a:spcAft>
            </a:pPr>
            <a:r>
              <a:rPr lang="ru-RU" sz="2900" dirty="0" smtClean="0"/>
              <a:t>Поступления по результатам контрольно-аналитической работы за 2018, 2019 год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endParaRPr lang="ru-RU" sz="2400" dirty="0" smtClean="0"/>
          </a:p>
        </p:txBody>
      </p:sp>
      <p:sp>
        <p:nvSpPr>
          <p:cNvPr id="43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4" y="6660951"/>
            <a:ext cx="724719" cy="69662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prstClr val="white"/>
                </a:solidFill>
              </a:rPr>
              <a:t>4</a:t>
            </a:r>
            <a:endParaRPr lang="ru-RU" sz="2400" dirty="0" smtClean="0">
              <a:solidFill>
                <a:prstClr val="white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10098121" y="95803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Диаграмма 15"/>
          <p:cNvGraphicFramePr/>
          <p:nvPr/>
        </p:nvGraphicFramePr>
        <p:xfrm>
          <a:off x="631792" y="1566053"/>
          <a:ext cx="9144064" cy="528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31792" y="1637491"/>
            <a:ext cx="914400" cy="50006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Кол-во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89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1" name="Заголовок 7"/>
          <p:cNvSpPr>
            <a:spLocks noGrp="1"/>
          </p:cNvSpPr>
          <p:nvPr>
            <p:ph type="title"/>
          </p:nvPr>
        </p:nvSpPr>
        <p:spPr>
          <a:xfrm>
            <a:off x="881437" y="692154"/>
            <a:ext cx="9361807" cy="640206"/>
          </a:xfrm>
        </p:spPr>
        <p:txBody>
          <a:bodyPr>
            <a:normAutofit fontScale="90000"/>
          </a:bodyPr>
          <a:lstStyle/>
          <a:p>
            <a:pPr algn="ctr" defTabSz="1041216" fontAlgn="base">
              <a:spcAft>
                <a:spcPct val="0"/>
              </a:spcAft>
            </a:pPr>
            <a:r>
              <a:rPr lang="ru-RU" sz="2900" dirty="0" smtClean="0"/>
              <a:t>Динамика количества направленных налоговыми органами в СУ СК России по Пензенской области материалов проверок и возбужденных по ним уголовных дел с 2015 по 201</a:t>
            </a:r>
            <a:r>
              <a:rPr lang="en-US" sz="2900" dirty="0" smtClean="0"/>
              <a:t>9</a:t>
            </a:r>
            <a:r>
              <a:rPr lang="ru-RU" sz="2900" dirty="0" smtClean="0"/>
              <a:t> год</a:t>
            </a:r>
            <a:br>
              <a:rPr lang="ru-RU" sz="2900" dirty="0" smtClean="0"/>
            </a:br>
            <a:endParaRPr lang="ru-RU" sz="2400" dirty="0" smtClean="0"/>
          </a:p>
        </p:txBody>
      </p:sp>
      <p:sp>
        <p:nvSpPr>
          <p:cNvPr id="43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4" y="6660951"/>
            <a:ext cx="724719" cy="69662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prstClr val="white"/>
                </a:solidFill>
              </a:rPr>
              <a:t>5</a:t>
            </a:r>
            <a:endParaRPr lang="ru-RU" sz="2400" dirty="0" smtClean="0">
              <a:solidFill>
                <a:prstClr val="white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10098121" y="95803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Диаграмма 15"/>
          <p:cNvGraphicFramePr/>
          <p:nvPr/>
        </p:nvGraphicFramePr>
        <p:xfrm>
          <a:off x="631792" y="1566053"/>
          <a:ext cx="8643997" cy="528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31792" y="1637491"/>
            <a:ext cx="914400" cy="50006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Кол-во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89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7"/>
          <p:cNvSpPr>
            <a:spLocks noGrp="1"/>
          </p:cNvSpPr>
          <p:nvPr>
            <p:ph type="title"/>
          </p:nvPr>
        </p:nvSpPr>
        <p:spPr>
          <a:xfrm>
            <a:off x="882204" y="396255"/>
            <a:ext cx="9361487" cy="639762"/>
          </a:xfrm>
        </p:spPr>
        <p:txBody>
          <a:bodyPr>
            <a:normAutofit fontScale="90000"/>
          </a:bodyPr>
          <a:lstStyle/>
          <a:p>
            <a:pPr algn="ctr" defTabSz="1039813" fontAlgn="base">
              <a:spcAft>
                <a:spcPct val="0"/>
              </a:spcAft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регистрации ККТ по годам с 2016 по 2019 годы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25602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734550" y="6661151"/>
            <a:ext cx="725488" cy="6969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1039813"/>
            <a:r>
              <a:rPr lang="ru-RU" sz="2400" dirty="0" smtClean="0"/>
              <a:t>6</a:t>
            </a: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22164" y="972319"/>
          <a:ext cx="9217023" cy="6192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1" name="Заголовок 7"/>
          <p:cNvSpPr>
            <a:spLocks noGrp="1"/>
          </p:cNvSpPr>
          <p:nvPr>
            <p:ph type="title"/>
          </p:nvPr>
        </p:nvSpPr>
        <p:spPr>
          <a:xfrm>
            <a:off x="488916" y="208731"/>
            <a:ext cx="9718997" cy="64020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Сведения о регистрации и проверках ККТ лиц 3 этапа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43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5" y="6660951"/>
            <a:ext cx="724719" cy="69662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prstClr val="white"/>
                </a:solidFill>
              </a:rPr>
              <a:t>7</a:t>
            </a:r>
            <a:endParaRPr lang="ru-RU" sz="2400" dirty="0" smtClean="0">
              <a:solidFill>
                <a:prstClr val="white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60354" y="780234"/>
          <a:ext cx="9215502" cy="6273923"/>
        </p:xfrm>
        <a:graphic>
          <a:graphicData uri="http://schemas.openxmlformats.org/drawingml/2006/table">
            <a:tbl>
              <a:tblPr/>
              <a:tblGrid>
                <a:gridCol w="1785950"/>
                <a:gridCol w="714380"/>
                <a:gridCol w="571504"/>
                <a:gridCol w="1000132"/>
                <a:gridCol w="714380"/>
                <a:gridCol w="642942"/>
                <a:gridCol w="642942"/>
                <a:gridCol w="1000132"/>
                <a:gridCol w="785818"/>
                <a:gridCol w="571504"/>
                <a:gridCol w="785818"/>
              </a:tblGrid>
              <a:tr h="2015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ИФНС (МИФНС)</a:t>
                      </a:r>
                    </a:p>
                  </a:txBody>
                  <a:tcPr marL="3421" marR="3421" marT="3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лиц,  обязанных зарегистрировать ККТ в рамках 3 этапа по состоянию на </a:t>
                      </a:r>
                      <a:r>
                        <a:rPr lang="ru-RU" sz="12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31.12.19</a:t>
                      </a:r>
                      <a:endParaRPr lang="ru-RU" sz="1200" b="0" i="0" u="none" strike="noStrike" kern="1200" dirty="0">
                        <a:solidFill>
                          <a:srgbClr val="2F52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1" marR="3421" marT="3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лиц зарегистрировавших ККТ по состоянию на </a:t>
                      </a:r>
                      <a:r>
                        <a:rPr lang="ru-RU" sz="12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01.07.19</a:t>
                      </a:r>
                      <a:endParaRPr lang="ru-RU" sz="1200" b="0" i="0" u="none" strike="noStrike" kern="1200" dirty="0">
                        <a:solidFill>
                          <a:srgbClr val="2F52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1" marR="3421" marT="3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лиц из числа обязанных зарегистрировать ККТ по состоянию на 31.12.2019, не зарегистрировавших их к </a:t>
                      </a:r>
                      <a:r>
                        <a:rPr lang="ru-RU" sz="12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01.07.19</a:t>
                      </a:r>
                      <a:endParaRPr lang="ru-RU" sz="1200" b="0" i="0" u="none" strike="noStrike" kern="1200" dirty="0">
                        <a:solidFill>
                          <a:srgbClr val="2F52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1" marR="3421" marT="3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лиц зарегистрировавших ККТ по состоянию на </a:t>
                      </a:r>
                      <a:r>
                        <a:rPr lang="ru-RU" sz="12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31.12.19</a:t>
                      </a:r>
                      <a:endParaRPr lang="ru-RU" sz="1200" b="0" i="0" u="none" strike="noStrike" kern="1200" dirty="0">
                        <a:solidFill>
                          <a:srgbClr val="2F52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1" marR="3421" marT="3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лиц зарегистрировавших ККТ по состоянию на </a:t>
                      </a:r>
                      <a:r>
                        <a:rPr lang="ru-RU" sz="12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31.12.19</a:t>
                      </a:r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%</a:t>
                      </a:r>
                    </a:p>
                  </a:txBody>
                  <a:tcPr marL="3421" marR="3421" marT="3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лиц, не зарегистрировавших ККТ по состоянию на </a:t>
                      </a:r>
                      <a:r>
                        <a:rPr lang="ru-RU" sz="12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31.12.19 </a:t>
                      </a:r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1200" b="0" i="0" u="none" strike="noStrike" kern="1200" dirty="0">
                        <a:solidFill>
                          <a:srgbClr val="2F52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1" marR="3421" marT="3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проверок в отношении лиц не зарегистрировавших ККТ к 01.07.2019 по данным ИФНС по состоянию на </a:t>
                      </a:r>
                      <a:r>
                        <a:rPr lang="ru-RU" sz="12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31.12.19</a:t>
                      </a:r>
                      <a:endParaRPr lang="ru-RU" sz="1200" b="0" i="0" u="none" strike="noStrike" kern="1200" dirty="0">
                        <a:solidFill>
                          <a:srgbClr val="2F52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1" marR="3421" marT="3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Процент охвата проверками лиц, не зарегистрировавших ККТ </a:t>
                      </a:r>
                      <a:r>
                        <a:rPr lang="ru-RU" sz="12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01.07.19</a:t>
                      </a:r>
                      <a:endParaRPr lang="ru-RU" sz="1200" b="0" i="0" u="none" strike="noStrike" kern="1200" dirty="0">
                        <a:solidFill>
                          <a:srgbClr val="2F52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1" marR="3421" marT="3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лиц, не зарегистрировавших ККТ по </a:t>
                      </a:r>
                      <a:r>
                        <a:rPr lang="ru-RU" sz="12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состоянию, </a:t>
                      </a:r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31.01.20</a:t>
                      </a:r>
                      <a:endParaRPr lang="ru-RU" sz="1200" b="0" i="0" u="none" strike="noStrike" kern="1200" dirty="0">
                        <a:solidFill>
                          <a:srgbClr val="2F52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1" marR="3421" marT="3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лиц зарегистрировавших ККТ по состоянию на </a:t>
                      </a:r>
                      <a:r>
                        <a:rPr lang="ru-RU" sz="12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31.01.20</a:t>
                      </a:r>
                      <a:r>
                        <a:rPr lang="ru-RU" sz="12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%</a:t>
                      </a:r>
                    </a:p>
                  </a:txBody>
                  <a:tcPr marL="3421" marR="3421" marT="3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ИФНС по Ж/д р-ну</a:t>
                      </a: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99.04%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39.11%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99.47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ИФНС по Октяб.р-ну</a:t>
                      </a: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1002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99.21%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13.14%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99.70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ИФНС по Ленинск.р-ну</a:t>
                      </a: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7.79%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ИФНС по Первом.р-ну</a:t>
                      </a: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23.97%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ИФНС по г. Заречному</a:t>
                      </a: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328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307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328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23.81%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МИФНС №1 по </a:t>
                      </a:r>
                      <a:r>
                        <a:rPr lang="ru-RU" sz="14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П.о. </a:t>
                      </a:r>
                      <a:endParaRPr lang="ru-RU" sz="1400" b="0" i="0" u="none" strike="noStrike" kern="1200" dirty="0">
                        <a:solidFill>
                          <a:srgbClr val="2F52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597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5.95%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МИФНС №2 по </a:t>
                      </a:r>
                      <a:r>
                        <a:rPr lang="ru-RU" sz="14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П.о.</a:t>
                      </a:r>
                      <a:endParaRPr lang="ru-RU" sz="1400" b="0" i="0" u="none" strike="noStrike" kern="1200" dirty="0">
                        <a:solidFill>
                          <a:srgbClr val="2F52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349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349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33.33%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МИФНС №3 по </a:t>
                      </a:r>
                      <a:r>
                        <a:rPr lang="ru-RU" sz="14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П.о.</a:t>
                      </a:r>
                      <a:endParaRPr lang="ru-RU" sz="1400" b="0" i="0" u="none" strike="noStrike" kern="1200" dirty="0">
                        <a:solidFill>
                          <a:srgbClr val="2F52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497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497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43.75%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МИФНС №4 по </a:t>
                      </a:r>
                      <a:r>
                        <a:rPr lang="ru-RU" sz="14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П.о.</a:t>
                      </a:r>
                      <a:endParaRPr lang="ru-RU" sz="1400" b="0" i="0" u="none" strike="noStrike" kern="1200" dirty="0">
                        <a:solidFill>
                          <a:srgbClr val="2F52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377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377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18.52%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МИФНС №5 по </a:t>
                      </a:r>
                      <a:r>
                        <a:rPr lang="ru-RU" sz="14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П.о.</a:t>
                      </a:r>
                      <a:endParaRPr lang="ru-RU" sz="1400" b="0" i="0" u="none" strike="noStrike" kern="1200" dirty="0">
                        <a:solidFill>
                          <a:srgbClr val="2F52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318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98.21%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61.11%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99.40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МИФНС №6 по </a:t>
                      </a:r>
                      <a:r>
                        <a:rPr lang="ru-RU" sz="1400" b="0" i="0" u="none" strike="noStrike" kern="1200" dirty="0" smtClean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П.о.</a:t>
                      </a:r>
                      <a:endParaRPr lang="ru-RU" sz="1400" b="0" i="0" u="none" strike="noStrike" kern="1200" dirty="0">
                        <a:solidFill>
                          <a:srgbClr val="2F52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6.25%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100.0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6375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6350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99.61%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23.31%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kern="1200" dirty="0">
                          <a:solidFill>
                            <a:srgbClr val="2F52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99.83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389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7"/>
          <p:cNvSpPr>
            <a:spLocks noGrp="1"/>
          </p:cNvSpPr>
          <p:nvPr>
            <p:ph type="title"/>
          </p:nvPr>
        </p:nvSpPr>
        <p:spPr>
          <a:xfrm>
            <a:off x="882204" y="252239"/>
            <a:ext cx="9361487" cy="1000125"/>
          </a:xfrm>
        </p:spPr>
        <p:txBody>
          <a:bodyPr>
            <a:normAutofit fontScale="90000"/>
          </a:bodyPr>
          <a:lstStyle/>
          <a:p>
            <a:pPr algn="ctr" defTabSz="1039813" fontAlgn="base">
              <a:spcAft>
                <a:spcPct val="0"/>
              </a:spcAft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Динамика количества проверок соблюдения законодательства о применении ККТ и их эффективность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26626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734550" y="6661151"/>
            <a:ext cx="725488" cy="6969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1039813"/>
            <a:r>
              <a:rPr lang="ru-RU" sz="2400" smtClean="0"/>
              <a:t>8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22164" y="1404319"/>
          <a:ext cx="9433047" cy="576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43981</TotalTime>
  <Words>531</Words>
  <Application>Microsoft Office PowerPoint</Application>
  <PresentationFormat>Произвольный</PresentationFormat>
  <Paragraphs>236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4_Present_FNS2012_A4</vt:lpstr>
      <vt:lpstr>Worksheet</vt:lpstr>
      <vt:lpstr>Слайд 1</vt:lpstr>
      <vt:lpstr>Слайд 2</vt:lpstr>
      <vt:lpstr>ДОПОЛНИТЕЛЬНО НАЧИСЛЕНО ПО КОНТРОЛЬНОЙ РАБОТЕ ЗА  2019 ГОД</vt:lpstr>
      <vt:lpstr>Динамика количества выездных налоговых проверок  с 2012 по 2019 год </vt:lpstr>
      <vt:lpstr>Поступления по результатам контрольно-аналитической работы за 2018, 2019 год  </vt:lpstr>
      <vt:lpstr>Динамика количества направленных налоговыми органами в СУ СК России по Пензенской области материалов проверок и возбужденных по ним уголовных дел с 2015 по 2019 год </vt:lpstr>
      <vt:lpstr>  Динамика регистрации ККТ по годам с 2016 по 2019 годы   </vt:lpstr>
      <vt:lpstr>  Сведения о регистрации и проверках ККТ лиц 3 этапа   </vt:lpstr>
      <vt:lpstr>   Динамика количества проверок соблюдения законодательства о применении ККТ и их эффективность   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5800-00-709</cp:lastModifiedBy>
  <cp:revision>1632</cp:revision>
  <cp:lastPrinted>2016-09-21T17:01:16Z</cp:lastPrinted>
  <dcterms:created xsi:type="dcterms:W3CDTF">2013-04-18T07:19:29Z</dcterms:created>
  <dcterms:modified xsi:type="dcterms:W3CDTF">2020-02-27T07:00:50Z</dcterms:modified>
</cp:coreProperties>
</file>